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24" r:id="rId4"/>
    <p:sldMasterId id="2147484668" r:id="rId5"/>
  </p:sldMasterIdLst>
  <p:notesMasterIdLst>
    <p:notesMasterId r:id="rId31"/>
  </p:notesMasterIdLst>
  <p:handoutMasterIdLst>
    <p:handoutMasterId r:id="rId32"/>
  </p:handoutMasterIdLst>
  <p:sldIdLst>
    <p:sldId id="282" r:id="rId6"/>
    <p:sldId id="3385" r:id="rId7"/>
    <p:sldId id="3386" r:id="rId8"/>
    <p:sldId id="3387" r:id="rId9"/>
    <p:sldId id="2275" r:id="rId10"/>
    <p:sldId id="2919" r:id="rId11"/>
    <p:sldId id="2942" r:id="rId12"/>
    <p:sldId id="3384" r:id="rId13"/>
    <p:sldId id="3292" r:id="rId14"/>
    <p:sldId id="3338" r:id="rId15"/>
    <p:sldId id="3340" r:id="rId16"/>
    <p:sldId id="3073" r:id="rId17"/>
    <p:sldId id="1680" r:id="rId18"/>
    <p:sldId id="3342" r:id="rId19"/>
    <p:sldId id="3344" r:id="rId20"/>
    <p:sldId id="3346" r:id="rId21"/>
    <p:sldId id="1686" r:id="rId22"/>
    <p:sldId id="2948" r:id="rId23"/>
    <p:sldId id="3376" r:id="rId24"/>
    <p:sldId id="3377" r:id="rId25"/>
    <p:sldId id="1437" r:id="rId26"/>
    <p:sldId id="1438" r:id="rId27"/>
    <p:sldId id="2929" r:id="rId28"/>
    <p:sldId id="2963" r:id="rId29"/>
    <p:sldId id="3388" r:id="rId30"/>
  </p:sldIdLst>
  <p:sldSz cx="12192000" cy="6858000"/>
  <p:notesSz cx="6858000" cy="9144000"/>
  <p:custDataLst>
    <p:tags r:id="rId33"/>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andon Conboy" initials="BC" lastIdx="5" clrIdx="7">
    <p:extLst>
      <p:ext uri="{19B8F6BF-5375-455C-9EA6-DF929625EA0E}">
        <p15:presenceInfo xmlns:p15="http://schemas.microsoft.com/office/powerpoint/2012/main" userId="S-1-5-21-383413107-1061881802-891584314-15946" providerId="AD"/>
      </p:ext>
    </p:extLst>
  </p:cmAuthor>
  <p:cmAuthor id="1" name="Mary Feil-Jacobs" initials="MFJ" lastIdx="43" clrIdx="1"/>
  <p:cmAuthor id="8" name="Caitlyn Ryan" initials="CR" lastIdx="17" clrIdx="8">
    <p:extLst>
      <p:ext uri="{19B8F6BF-5375-455C-9EA6-DF929625EA0E}">
        <p15:presenceInfo xmlns:p15="http://schemas.microsoft.com/office/powerpoint/2012/main" userId="S-1-5-21-383413107-1061881802-891584314-12522"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stephle" initials="stephle" lastIdx="1" clrIdx="9">
    <p:extLst>
      <p:ext uri="{19B8F6BF-5375-455C-9EA6-DF929625EA0E}">
        <p15:presenceInfo xmlns:p15="http://schemas.microsoft.com/office/powerpoint/2012/main" userId="stephle"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Olivier Martin" initials="OM" lastIdx="8" clrIdx="10">
    <p:extLst>
      <p:ext uri="{19B8F6BF-5375-455C-9EA6-DF929625EA0E}">
        <p15:presenceInfo xmlns:p15="http://schemas.microsoft.com/office/powerpoint/2012/main" userId="Olivier Martin" providerId="None"/>
      </p:ext>
    </p:extLst>
  </p:cmAuthor>
  <p:cmAuthor id="4" name="Melissa Mulholland" initials="MM" lastIdx="4" clrIdx="4">
    <p:extLst>
      <p:ext uri="{19B8F6BF-5375-455C-9EA6-DF929625EA0E}">
        <p15:presenceInfo xmlns:p15="http://schemas.microsoft.com/office/powerpoint/2012/main" userId="S-1-5-21-2127521184-1604012920-1887927527-4747805" providerId="AD"/>
      </p:ext>
    </p:extLst>
  </p:cmAuthor>
  <p:cmAuthor id="5" name="Auri Mathisen" initials="AM" lastIdx="5" clrIdx="5">
    <p:extLst>
      <p:ext uri="{19B8F6BF-5375-455C-9EA6-DF929625EA0E}">
        <p15:presenceInfo xmlns:p15="http://schemas.microsoft.com/office/powerpoint/2012/main" userId="S-1-5-21-383413107-1061881802-891584314-12534" providerId="AD"/>
      </p:ext>
    </p:extLst>
  </p:cmAuthor>
  <p:cmAuthor id="6" name="David Griffith" initials="DG" lastIdx="16" clrIdx="6">
    <p:extLst>
      <p:ext uri="{19B8F6BF-5375-455C-9EA6-DF929625EA0E}">
        <p15:presenceInfo xmlns:p15="http://schemas.microsoft.com/office/powerpoint/2012/main" userId="S-1-5-21-383413107-1061881802-891584314-46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2F2F2"/>
    <a:srgbClr val="00BCF2"/>
    <a:srgbClr val="D2D2D2"/>
    <a:srgbClr val="7F7F7F"/>
    <a:srgbClr val="FFB900"/>
    <a:srgbClr val="2F1657"/>
    <a:srgbClr val="E8E8E8"/>
    <a:srgbClr val="F4F4F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BDEAF-118F-4F5A-8B5F-85D1693F6B73}" v="100" dt="2019-02-05T20:50:44.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30"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Microsoft Inspire</a:t>
            </a:r>
          </a:p>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2/7/2019 3:51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Inspire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2/7/2019 3:51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acebook.com/flotheprogressivegir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microsoft.com/cognitive-services/en-us/vigiglobe-wizr" TargetMode="External"/><Relationship Id="rId5" Type="http://schemas.openxmlformats.org/officeDocument/2006/relationships/hyperlink" Target="https://customers.microsoft.com/doclink/lightspeed-systems-professional-services-cognitive-services" TargetMode="External"/><Relationship Id="rId4" Type="http://schemas.openxmlformats.org/officeDocument/2006/relationships/hyperlink" Target="https://customers.microsoft.com/en-us/story/progressive-insurance-cognitive-service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415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850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2/7/2019 3:51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88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2/7/2019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90385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Major auto insurance provider Progressive Insurance may be best known for Flo, its iconic spokesperson. The company wanted to take advantage of customers' increasing use of mobile channels to interact with its brand. So Progressive used Microsoft Azure Bot Service and Cognitive Services to quickly and easily build the Flo Chatbot—currently available on Facebook Messenger—which answers customer questions, provides quotes, and even offers a bit of witty banter in Flo's well-known style. </a:t>
            </a:r>
          </a:p>
          <a:p>
            <a:endParaRPr lang="en-US"/>
          </a:p>
          <a:p>
            <a:r>
              <a:rPr lang="en-US" b="1"/>
              <a:t>Challenge</a:t>
            </a:r>
          </a:p>
          <a:p>
            <a:r>
              <a:rPr lang="en-US" sz="900" kern="1200">
                <a:solidFill>
                  <a:schemeClr val="tx1"/>
                </a:solidFill>
                <a:effectLst/>
                <a:latin typeface="Segoe UI Light" pitchFamily="34" charset="0"/>
                <a:ea typeface="+mn-ea"/>
                <a:cs typeface="+mn-cs"/>
              </a:rPr>
              <a:t>Progressive is one of the largest auto insurance suppliers in the United States. And it has been selling auto insurance directly to customers on the internet since 1997—so the company has experience watching the online space evolve and grow. As mobile has become a more important channel, Progressive has looked for ways to use it to connect with customers who want easy, personal, and trustworthy digital experiences. The company knew that customers spent a lot of time in messaging apps, so it looked for a way to let them get quotes and get questions answered in that context.</a:t>
            </a:r>
          </a:p>
          <a:p>
            <a:endParaRPr lang="en-US"/>
          </a:p>
          <a:p>
            <a:r>
              <a:rPr lang="en-US" b="1"/>
              <a:t>Solution</a:t>
            </a:r>
          </a:p>
          <a:p>
            <a:r>
              <a:rPr lang="en-US"/>
              <a:t>Progressive used Microsoft Azure Bot Service and Cognitive Services APIs to build the Flo Chatbot, patterned after the company’s popular and iconic spokesperson. </a:t>
            </a:r>
            <a:r>
              <a:rPr lang="en-US" sz="900" kern="1200">
                <a:solidFill>
                  <a:schemeClr val="tx1"/>
                </a:solidFill>
                <a:effectLst/>
                <a:latin typeface="Segoe UI Light" pitchFamily="34" charset="0"/>
                <a:ea typeface="+mn-ea"/>
                <a:cs typeface="+mn-cs"/>
              </a:rPr>
              <a:t>The Flo Chatbot—currently available through Facebook Messenger on </a:t>
            </a:r>
            <a:r>
              <a:rPr lang="en-US" sz="900" u="sng" kern="1200">
                <a:solidFill>
                  <a:schemeClr val="tx1"/>
                </a:solidFill>
                <a:effectLst/>
                <a:latin typeface="Segoe UI Light" pitchFamily="34" charset="0"/>
                <a:ea typeface="+mn-ea"/>
                <a:cs typeface="+mn-cs"/>
                <a:hlinkClick r:id="rId3"/>
              </a:rPr>
              <a:t>Flo’s Facebook page</a:t>
            </a:r>
            <a:r>
              <a:rPr lang="en-US" sz="900" kern="1200">
                <a:solidFill>
                  <a:schemeClr val="tx1"/>
                </a:solidFill>
                <a:effectLst/>
                <a:latin typeface="Segoe UI Light" pitchFamily="34" charset="0"/>
                <a:ea typeface="+mn-ea"/>
                <a:cs typeface="+mn-cs"/>
              </a:rPr>
              <a:t>—provides a conversational interface through which customers can ask questions about insurance, get a quote, and even pose personal queries. </a:t>
            </a:r>
            <a:endParaRPr lang="en-US"/>
          </a:p>
          <a:p>
            <a:endParaRPr lang="en-US" b="1"/>
          </a:p>
          <a:p>
            <a:r>
              <a:rPr lang="en-US" b="1"/>
              <a:t>Benefits</a:t>
            </a:r>
          </a:p>
          <a:p>
            <a:pPr marL="174296" indent="-174296">
              <a:buFont typeface="Arial" panose="020B0604020202020204" pitchFamily="34" charset="0"/>
              <a:buChar char="•"/>
            </a:pPr>
            <a:r>
              <a:rPr lang="en-US"/>
              <a:t>With Bot Service, Progressive put together the basic framework for the bot with out-of-the-box functionality.</a:t>
            </a:r>
          </a:p>
          <a:p>
            <a:pPr marL="174296" marR="0" lvl="0" indent="-17429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Cognitive Services APIs also provide the ability for a knowledge base to grow and learn more over time, so the responses keep getting better and better.</a:t>
            </a:r>
          </a:p>
          <a:p>
            <a:pPr marL="174296" indent="-174296">
              <a:buFont typeface="Arial" panose="020B0604020202020204" pitchFamily="34" charset="0"/>
              <a:buChar char="•"/>
            </a:pPr>
            <a:r>
              <a:rPr lang="en-US" sz="900" kern="1200">
                <a:solidFill>
                  <a:schemeClr val="tx1"/>
                </a:solidFill>
                <a:effectLst/>
                <a:latin typeface="Segoe UI Light" pitchFamily="34" charset="0"/>
                <a:ea typeface="+mn-ea"/>
                <a:cs typeface="+mn-cs"/>
              </a:rPr>
              <a:t>Updating the bot’s dialogue models is so easy that it gives customers a new level of speed and agility.</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u="sng" kern="1200">
                <a:solidFill>
                  <a:schemeClr val="tx1"/>
                </a:solidFill>
                <a:effectLst/>
                <a:latin typeface="Segoe UI Light" pitchFamily="34" charset="0"/>
                <a:ea typeface="+mn-ea"/>
                <a:cs typeface="+mn-cs"/>
                <a:hlinkClick r:id="rId4"/>
              </a:rPr>
              <a:t>https://customers.microsoft.com/en-us/story/progressive-insurance-cognitive-services</a:t>
            </a:r>
            <a:r>
              <a:rPr lang="en-US">
                <a:hlinkClick r:id="rId5"/>
              </a:rPr>
              <a:t> </a:t>
            </a:r>
            <a:endParaRPr lang="en-US" b="1"/>
          </a:p>
          <a:p>
            <a:endParaRPr lang="en-US"/>
          </a:p>
          <a:p>
            <a:endParaRPr lang="en-US"/>
          </a:p>
          <a:p>
            <a:r>
              <a:rPr lang="en-US"/>
              <a:t>-----------------------------</a:t>
            </a:r>
          </a:p>
          <a:p>
            <a:endParaRPr lang="en-US"/>
          </a:p>
          <a:p>
            <a:endParaRPr lang="en-US"/>
          </a:p>
          <a:p>
            <a:r>
              <a:rPr lang="en-US" sz="900" b="1" kern="1200">
                <a:solidFill>
                  <a:schemeClr val="tx1"/>
                </a:solidFill>
                <a:effectLst/>
                <a:latin typeface="Segoe UI Light" pitchFamily="34" charset="0"/>
                <a:ea typeface="+mn-ea"/>
                <a:cs typeface="+mn-cs"/>
              </a:rPr>
              <a:t>Summary</a:t>
            </a:r>
          </a:p>
          <a:p>
            <a:r>
              <a:rPr lang="en-US" sz="900" kern="1200">
                <a:solidFill>
                  <a:schemeClr val="tx1"/>
                </a:solidFill>
                <a:effectLst/>
                <a:latin typeface="Segoe UI Light" pitchFamily="34" charset="0"/>
                <a:ea typeface="+mn-ea"/>
                <a:cs typeface="+mn-cs"/>
              </a:rPr>
              <a:t>Millions of people worldwide have embraced Uber as a new means of reliable transportation and flexible income. To safeguard against fraud and enhance both driver and rider peace of mind, Uber uses the Face API, part of Microsoft Cognitive Services, to help ensure the driver using the app matches the account on file. The extra verification step is fast, works on all smartphones and in dim light, and scales to more than 1 million driver-partners. By using the Face API, Uber saved months of development work, time it could devote to tailoring the user experience.</a:t>
            </a:r>
          </a:p>
          <a:p>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Challenge</a:t>
            </a:r>
          </a:p>
          <a:p>
            <a:r>
              <a:rPr lang="en-US" sz="900" kern="1200">
                <a:solidFill>
                  <a:schemeClr val="tx1"/>
                </a:solidFill>
                <a:effectLst/>
                <a:latin typeface="Segoe UI Light" pitchFamily="34" charset="0"/>
                <a:ea typeface="+mn-ea"/>
                <a:cs typeface="+mn-cs"/>
              </a:rPr>
              <a:t>Uber sends photos of drivers to riders as soon as their ride is on the way, but occasionally the Uber driver who shows up doesn’t look like</a:t>
            </a:r>
            <a:r>
              <a:rPr lang="en-US" sz="900" kern="1200" baseline="0">
                <a:solidFill>
                  <a:schemeClr val="tx1"/>
                </a:solidFill>
                <a:effectLst/>
                <a:latin typeface="Segoe UI Light" pitchFamily="34" charset="0"/>
                <a:ea typeface="+mn-ea"/>
                <a:cs typeface="+mn-cs"/>
              </a:rPr>
              <a:t> the person in the photo that the rider receives. Uber wanted to make sure that the person it had screened and approved was the person behind the wheel.</a:t>
            </a:r>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Solution</a:t>
            </a:r>
          </a:p>
          <a:p>
            <a:r>
              <a:rPr lang="en-US" sz="900" kern="1200">
                <a:solidFill>
                  <a:schemeClr val="tx1"/>
                </a:solidFill>
                <a:effectLst/>
                <a:latin typeface="Segoe UI Light" pitchFamily="34" charset="0"/>
                <a:ea typeface="+mn-ea"/>
                <a:cs typeface="+mn-cs"/>
              </a:rPr>
              <a:t>Uber decided to use photo-matching to verify</a:t>
            </a:r>
            <a:r>
              <a:rPr lang="en-US" sz="900" kern="1200" baseline="0">
                <a:solidFill>
                  <a:schemeClr val="tx1"/>
                </a:solidFill>
                <a:effectLst/>
                <a:latin typeface="Segoe UI Light" pitchFamily="34" charset="0"/>
                <a:ea typeface="+mn-ea"/>
                <a:cs typeface="+mn-cs"/>
              </a:rPr>
              <a:t> drivers when they signed in to the Uber app. Drivers would periodically take and submit a selfie to verify their identity. Uber used the Microsoft Cognitive Services Face API to build its Real-Time ID Check feature. The Face API supported the ability to compare photos in varying pose, focus, and lighting conditions.</a:t>
            </a:r>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a:solidFill>
                  <a:schemeClr val="tx1"/>
                </a:solidFill>
                <a:effectLst/>
                <a:latin typeface="Segoe UI Light" pitchFamily="34" charset="0"/>
                <a:ea typeface="+mn-ea"/>
                <a:cs typeface="+mn-cs"/>
              </a:rPr>
              <a:t>Benefits</a:t>
            </a:r>
          </a:p>
          <a:p>
            <a:pPr marL="171450" indent="-171450">
              <a:buFont typeface="Arial" panose="020B0604020202020204" pitchFamily="34" charset="0"/>
              <a:buChar char="•"/>
            </a:pPr>
            <a:r>
              <a:rPr lang="en-US" sz="900" b="0" kern="1200">
                <a:solidFill>
                  <a:schemeClr val="tx1"/>
                </a:solidFill>
                <a:effectLst/>
                <a:latin typeface="Segoe UI Light" pitchFamily="34" charset="0"/>
                <a:ea typeface="+mn-ea"/>
                <a:cs typeface="+mn-cs"/>
              </a:rPr>
              <a:t>Three-week development time and rapid time-to-market</a:t>
            </a:r>
            <a:r>
              <a:rPr lang="en-US" sz="900" b="0" kern="1200" baseline="0">
                <a:solidFill>
                  <a:schemeClr val="tx1"/>
                </a:solidFill>
                <a:effectLst/>
                <a:latin typeface="Segoe UI Light" pitchFamily="34" charset="0"/>
                <a:ea typeface="+mn-ea"/>
                <a:cs typeface="+mn-cs"/>
              </a:rPr>
              <a:t> with new driver authentication step</a:t>
            </a:r>
          </a:p>
          <a:p>
            <a:pPr marL="171450" indent="-171450">
              <a:buFont typeface="Arial" panose="020B0604020202020204" pitchFamily="34" charset="0"/>
              <a:buChar char="•"/>
            </a:pPr>
            <a:r>
              <a:rPr lang="en-US" sz="900" b="0" kern="1200" baseline="0">
                <a:solidFill>
                  <a:schemeClr val="tx1"/>
                </a:solidFill>
                <a:effectLst/>
                <a:latin typeface="Segoe UI Light" pitchFamily="34" charset="0"/>
                <a:ea typeface="+mn-ea"/>
                <a:cs typeface="+mn-cs"/>
              </a:rPr>
              <a:t>Amazing performance, which provides quick authentication without slowing down drivers</a:t>
            </a:r>
          </a:p>
          <a:p>
            <a:pPr marL="171450" indent="-171450">
              <a:buFont typeface="Arial" panose="020B0604020202020204" pitchFamily="34" charset="0"/>
              <a:buChar char="•"/>
            </a:pPr>
            <a:r>
              <a:rPr lang="en-US" sz="900" b="0" kern="1200" baseline="0">
                <a:solidFill>
                  <a:schemeClr val="tx1"/>
                </a:solidFill>
                <a:effectLst/>
                <a:latin typeface="Segoe UI Light" pitchFamily="34" charset="0"/>
                <a:ea typeface="+mn-ea"/>
                <a:cs typeface="+mn-cs"/>
              </a:rPr>
              <a:t>Very high photo-matching accuracy</a:t>
            </a:r>
          </a:p>
          <a:p>
            <a:pPr marL="171450" indent="-171450">
              <a:buFont typeface="Arial" panose="020B0604020202020204" pitchFamily="34" charset="0"/>
              <a:buChar char="•"/>
            </a:pPr>
            <a:r>
              <a:rPr lang="en-US" sz="900" b="0" kern="1200" baseline="0">
                <a:solidFill>
                  <a:schemeClr val="tx1"/>
                </a:solidFill>
                <a:effectLst/>
                <a:latin typeface="Segoe UI Light" pitchFamily="34" charset="0"/>
                <a:ea typeface="+mn-ea"/>
                <a:cs typeface="+mn-cs"/>
              </a:rPr>
              <a:t>Scalable to support up to 1 million users</a:t>
            </a:r>
          </a:p>
          <a:p>
            <a:endParaRPr lang="en-US" sz="900" b="1" u="sng" kern="1200">
              <a:solidFill>
                <a:schemeClr val="tx1"/>
              </a:solidFill>
              <a:effectLst/>
              <a:latin typeface="Segoe UI Light" pitchFamily="34" charset="0"/>
              <a:ea typeface="+mn-ea"/>
              <a:cs typeface="+mn-cs"/>
              <a:hlinkClick r:id="rId6"/>
            </a:endParaRPr>
          </a:p>
          <a:p>
            <a:r>
              <a:rPr lang="en-US" sz="900" u="sng" kern="1200">
                <a:solidFill>
                  <a:schemeClr val="tx1"/>
                </a:solidFill>
                <a:effectLst/>
                <a:latin typeface="Segoe UI Light" pitchFamily="34" charset="0"/>
                <a:ea typeface="+mn-ea"/>
                <a:cs typeface="+mn-cs"/>
              </a:rPr>
              <a:t>https://customers.microsoft.com/en-US/story/uber</a:t>
            </a:r>
            <a:r>
              <a:rPr lang="en-US" sz="900" u="sng" kern="1200" baseline="0">
                <a:solidFill>
                  <a:schemeClr val="tx1"/>
                </a:solidFill>
                <a:effectLst/>
                <a:latin typeface="Segoe UI Light" pitchFamily="34" charset="0"/>
                <a:ea typeface="+mn-ea"/>
                <a:cs typeface="+mn-cs"/>
              </a:rPr>
              <a:t> </a:t>
            </a:r>
            <a:endParaRPr lang="en-US" sz="900" b="1" u="sng"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2/7/2019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80429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372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133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93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7427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9400" y="488950"/>
            <a:ext cx="4379913" cy="2463800"/>
          </a:xfrm>
        </p:spPr>
      </p:sp>
      <p:sp>
        <p:nvSpPr>
          <p:cNvPr id="3" name="Notes Placeholder 2"/>
          <p:cNvSpPr>
            <a:spLocks noGrp="1"/>
          </p:cNvSpPr>
          <p:nvPr>
            <p:ph type="body" idx="1"/>
          </p:nvPr>
        </p:nvSpPr>
        <p:spPr/>
        <p:txBody>
          <a:bodyPr/>
          <a:lstStyle/>
          <a:p>
            <a:r>
              <a:rPr lang="en-US" sz="1100">
                <a:latin typeface="Segoe UI" panose="020B0502040204020203" pitchFamily="34" charset="0"/>
                <a:cs typeface="Segoe UI" panose="020B0502040204020203" pitchFamily="34" charset="0"/>
              </a:rPr>
              <a:t>http://www.slate.com/articles/technology/future_tense/2016/06/microsoft_ceo_satya_nadella_humans_and_a_i_can_work_together_to_solve_society.html</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8A4BDA71-98DC-4DE8-8EFB-4AD552C3AC0E}"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2/7/2019 3:51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4"/>
          </p:nvPr>
        </p:nvSpPr>
        <p:spPr/>
        <p:txBody>
          <a:bodyPr/>
          <a:lstStyle/>
          <a:p>
            <a:pPr marL="615545" marR="0" lvl="0" indent="0" algn="l" defTabSz="98454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0" name="Header Placeholder 9"/>
          <p:cNvSpPr>
            <a:spLocks noGrp="1"/>
          </p:cNvSpPr>
          <p:nvPr>
            <p:ph type="hdr" sz="quarter" idx="15"/>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MS Story</a:t>
            </a:r>
          </a:p>
        </p:txBody>
      </p:sp>
    </p:spTree>
    <p:extLst>
      <p:ext uri="{BB962C8B-B14F-4D97-AF65-F5344CB8AC3E}">
        <p14:creationId xmlns:p14="http://schemas.microsoft.com/office/powerpoint/2010/main" val="403289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E2088-8A48-4824-A1CB-81E9FC54B8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22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FE044C21-17AD-413B-B255-9EA856717374}"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009209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2/7/2019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9295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2/7/2019 3:51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7911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8216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160052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7203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448065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40625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59735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36341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171916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633897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774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165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32226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2390576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3595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2288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869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92274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035505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3435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603242"/>
          </a:xfrm>
        </p:spPr>
        <p:txBody>
          <a:bodyPr/>
          <a:lstStyle>
            <a:lvl1pPr>
              <a:defRPr sz="3920">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99108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1906035"/>
          </a:xfrm>
        </p:spPr>
        <p:txBody>
          <a:bodyPr wrap="square">
            <a:spAutoFit/>
          </a:bodyPr>
          <a:lstStyle>
            <a:lvl1pPr>
              <a:defRPr sz="470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399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1029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3" name="Group 2"/>
          <p:cNvGrpSpPr/>
          <p:nvPr userDrawn="1"/>
        </p:nvGrpSpPr>
        <p:grpSpPr>
          <a:xfrm>
            <a:off x="242335" y="2694390"/>
            <a:ext cx="7780069" cy="1482558"/>
            <a:chOff x="247193" y="2650604"/>
            <a:chExt cx="7936076" cy="1512071"/>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60688" y="2650604"/>
              <a:ext cx="7722581" cy="778918"/>
            </a:xfrm>
            <a:prstGeom prst="rect">
              <a:avLst/>
            </a:prstGeom>
          </p:spPr>
        </p:pic>
        <p:grpSp>
          <p:nvGrpSpPr>
            <p:cNvPr id="14" name="Group 13"/>
            <p:cNvGrpSpPr/>
            <p:nvPr userDrawn="1"/>
          </p:nvGrpSpPr>
          <p:grpSpPr>
            <a:xfrm>
              <a:off x="247193" y="3465810"/>
              <a:ext cx="5463679" cy="696865"/>
              <a:chOff x="247193" y="3497262"/>
              <a:chExt cx="5463679" cy="696865"/>
            </a:xfrm>
          </p:grpSpPr>
          <p:sp>
            <p:nvSpPr>
              <p:cNvPr id="11" name="TextBox 10"/>
              <p:cNvSpPr txBox="1"/>
              <p:nvPr userDrawn="1"/>
            </p:nvSpPr>
            <p:spPr>
              <a:xfrm>
                <a:off x="247193" y="3497262"/>
                <a:ext cx="5463679" cy="696865"/>
              </a:xfrm>
              <a:prstGeom prst="rect">
                <a:avLst/>
              </a:prstGeom>
              <a:noFill/>
            </p:spPr>
            <p:txBody>
              <a:bodyPr wrap="none" lIns="182880" tIns="146304" rIns="182880" bIns="146304" rtlCol="0">
                <a:spAutoFit/>
              </a:bodyPr>
              <a:lstStyle/>
              <a:p>
                <a:pPr>
                  <a:lnSpc>
                    <a:spcPct val="90000"/>
                  </a:lnSpc>
                  <a:spcAft>
                    <a:spcPts val="588"/>
                  </a:spcAft>
                </a:pPr>
                <a:r>
                  <a:rPr lang="en-US" sz="2745" kern="1200">
                    <a:solidFill>
                      <a:schemeClr val="tx1"/>
                    </a:solidFill>
                    <a:latin typeface="+mn-lt"/>
                    <a:ea typeface="+mn-ea"/>
                    <a:cs typeface="+mn-cs"/>
                  </a:rPr>
                  <a:t>May 2–4, 2018      Bellevue Hyatt</a:t>
                </a:r>
              </a:p>
            </p:txBody>
          </p:sp>
          <p:cxnSp>
            <p:nvCxnSpPr>
              <p:cNvPr id="13" name="Straight Connector 12"/>
              <p:cNvCxnSpPr>
                <a:cxnSpLocks/>
              </p:cNvCxnSpPr>
              <p:nvPr userDrawn="1"/>
            </p:nvCxnSpPr>
            <p:spPr>
              <a:xfrm>
                <a:off x="2898448" y="3592150"/>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0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7459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2114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26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3" name="Group 2"/>
          <p:cNvGrpSpPr/>
          <p:nvPr userDrawn="1"/>
        </p:nvGrpSpPr>
        <p:grpSpPr>
          <a:xfrm>
            <a:off x="242334" y="2694389"/>
            <a:ext cx="7780069" cy="1469222"/>
            <a:chOff x="247193" y="2650604"/>
            <a:chExt cx="7936076" cy="149847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60688" y="2650604"/>
              <a:ext cx="7722581" cy="778918"/>
            </a:xfrm>
            <a:prstGeom prst="rect">
              <a:avLst/>
            </a:prstGeom>
          </p:spPr>
        </p:pic>
        <p:grpSp>
          <p:nvGrpSpPr>
            <p:cNvPr id="14" name="Group 13"/>
            <p:cNvGrpSpPr/>
            <p:nvPr userDrawn="1"/>
          </p:nvGrpSpPr>
          <p:grpSpPr>
            <a:xfrm>
              <a:off x="247193" y="3465810"/>
              <a:ext cx="5454057" cy="683264"/>
              <a:chOff x="247193" y="3497262"/>
              <a:chExt cx="5454057" cy="683264"/>
            </a:xfrm>
          </p:grpSpPr>
          <p:sp>
            <p:nvSpPr>
              <p:cNvPr id="11" name="TextBox 10"/>
              <p:cNvSpPr txBox="1"/>
              <p:nvPr userDrawn="1"/>
            </p:nvSpPr>
            <p:spPr>
              <a:xfrm>
                <a:off x="247193" y="3497262"/>
                <a:ext cx="5454057" cy="683264"/>
              </a:xfrm>
              <a:prstGeom prst="rect">
                <a:avLst/>
              </a:prstGeom>
              <a:noFill/>
            </p:spPr>
            <p:txBody>
              <a:bodyPr wrap="none" lIns="182880" tIns="146304" rIns="182880" bIns="146304" rtlCol="0">
                <a:spAutoFit/>
              </a:bodyPr>
              <a:lstStyle/>
              <a:p>
                <a:pPr>
                  <a:lnSpc>
                    <a:spcPct val="90000"/>
                  </a:lnSpc>
                  <a:spcAft>
                    <a:spcPts val="588"/>
                  </a:spcAft>
                </a:pPr>
                <a:r>
                  <a:rPr lang="en-US" sz="2745" kern="1200">
                    <a:solidFill>
                      <a:schemeClr val="tx1"/>
                    </a:solidFill>
                    <a:latin typeface="+mn-lt"/>
                    <a:ea typeface="+mn-ea"/>
                    <a:cs typeface="+mn-cs"/>
                  </a:rPr>
                  <a:t>May 2–4, 2018      Bellevue Hyatt</a:t>
                </a:r>
              </a:p>
            </p:txBody>
          </p:sp>
          <p:cxnSp>
            <p:nvCxnSpPr>
              <p:cNvPr id="13" name="Straight Connector 12"/>
              <p:cNvCxnSpPr>
                <a:cxnSpLocks/>
              </p:cNvCxnSpPr>
              <p:nvPr userDrawn="1"/>
            </p:nvCxnSpPr>
            <p:spPr>
              <a:xfrm>
                <a:off x="2898448" y="3592150"/>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6598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1813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79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612" marR="0" lvl="1" indent="-448107" algn="l" defTabSz="914192" rtl="0" eaLnBrk="1" fontAlgn="auto" latinLnBrk="0" hangingPunct="1">
              <a:lnSpc>
                <a:spcPct val="90000"/>
              </a:lnSpc>
              <a:spcBef>
                <a:spcPct val="20000"/>
              </a:spcBef>
              <a:spcAft>
                <a:spcPts val="0"/>
              </a:spcAft>
              <a:buClrTx/>
              <a:buSzPct val="90000"/>
              <a:tabLst/>
            </a:pPr>
            <a:r>
              <a:rPr lang="en-US"/>
              <a:t>Second level</a:t>
            </a:r>
          </a:p>
          <a:p>
            <a:pPr marL="889990" marR="0" lvl="2" indent="-448107" algn="l" defTabSz="914192" rtl="0" eaLnBrk="1" fontAlgn="auto" latinLnBrk="0" hangingPunct="1">
              <a:lnSpc>
                <a:spcPct val="90000"/>
              </a:lnSpc>
              <a:spcBef>
                <a:spcPct val="20000"/>
              </a:spcBef>
              <a:spcAft>
                <a:spcPts val="0"/>
              </a:spcAft>
              <a:buClrTx/>
              <a:buSzPct val="90000"/>
              <a:tabLst/>
            </a:pPr>
            <a:r>
              <a:rPr lang="en-US"/>
              <a:t>Third level</a:t>
            </a:r>
          </a:p>
          <a:p>
            <a:pPr marL="1087593" marR="0" lvl="3" indent="-448107" algn="l" defTabSz="914192" rtl="0" eaLnBrk="1" fontAlgn="auto" latinLnBrk="0" hangingPunct="1">
              <a:lnSpc>
                <a:spcPct val="90000"/>
              </a:lnSpc>
              <a:spcBef>
                <a:spcPct val="20000"/>
              </a:spcBef>
              <a:spcAft>
                <a:spcPts val="0"/>
              </a:spcAft>
              <a:buClrTx/>
              <a:buSzPct val="90000"/>
              <a:tabLst/>
            </a:pPr>
            <a:r>
              <a:rPr lang="en-US"/>
              <a:t>Fourth level</a:t>
            </a:r>
          </a:p>
          <a:p>
            <a:pPr marL="1285196" marR="0" lvl="4" indent="-448107"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248294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545" marR="0" lvl="1" indent="-16804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039" marR="0" lvl="2" indent="-185155"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194" marR="0" lvl="3" indent="-172709"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573" marR="0" lvl="4" indent="-166485"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506205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9738936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862052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3431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0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89367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4343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813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8554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9894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87374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23634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592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8484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54780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051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3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211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2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37602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620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PXP + Dialog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57201" y="1467741"/>
            <a:ext cx="11404022" cy="1793104"/>
          </a:xfrm>
          <a:noFill/>
        </p:spPr>
        <p:txBody>
          <a:bodyPr lIns="146304" tIns="91440" rIns="146304" bIns="91440" anchor="t" anchorCtr="0"/>
          <a:lstStyle>
            <a:lvl1pPr marL="0" marR="0" indent="0" algn="l" defTabSz="914192" rtl="0" eaLnBrk="1" fontAlgn="auto" latinLnBrk="0" hangingPunct="1">
              <a:lnSpc>
                <a:spcPct val="90000"/>
              </a:lnSpc>
              <a:spcBef>
                <a:spcPct val="0"/>
              </a:spcBef>
              <a:spcAft>
                <a:spcPts val="0"/>
              </a:spcAft>
              <a:buClrTx/>
              <a:buSzTx/>
              <a:buFontTx/>
              <a:buNone/>
              <a:tabLst/>
              <a:defRPr lang="en-US" sz="4800" b="1" i="0" kern="1200" cap="none" spc="-88" baseline="0" dirty="0">
                <a:ln w="3175">
                  <a:noFill/>
                </a:ln>
                <a:gradFill>
                  <a:gsLst>
                    <a:gs pos="1250">
                      <a:srgbClr val="FFFFFF"/>
                    </a:gs>
                    <a:gs pos="100000">
                      <a:srgbClr val="FFFFFF"/>
                    </a:gs>
                  </a:gsLst>
                  <a:lin ang="5400000" scaled="0"/>
                </a:gradFill>
                <a:effectLst/>
                <a:latin typeface="Segoe UI Semibold" charset="0"/>
                <a:ea typeface="Segoe UI Semibold" charset="0"/>
                <a:cs typeface="Segoe UI Semibold" charset="0"/>
              </a:defRPr>
            </a:lvl1pPr>
          </a:lstStyle>
          <a:p>
            <a:pPr>
              <a:lnSpc>
                <a:spcPct val="100000"/>
              </a:lnSpc>
            </a:pPr>
            <a:r>
              <a:rPr lang="en-US"/>
              <a:t>Microsoft Inspire + Microsoft Ready</a:t>
            </a:r>
            <a:br>
              <a:rPr lang="en-US"/>
            </a:br>
            <a:r>
              <a:rPr lang="en-US"/>
              <a:t>Title Goes Here</a:t>
            </a:r>
            <a:br>
              <a:rPr lang="en-US"/>
            </a:br>
            <a:br>
              <a:rPr lang="en-US" sz="1800">
                <a:solidFill>
                  <a:schemeClr val="tx1"/>
                </a:solidFill>
                <a:latin typeface="Segoe UI Semilight" panose="020B0402040204020203" pitchFamily="34" charset="0"/>
                <a:cs typeface="Segoe UI Semilight" panose="020B0402040204020203" pitchFamily="34" charset="0"/>
              </a:rPr>
            </a:b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410" y="6142631"/>
            <a:ext cx="1358785" cy="32631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41412" y="310705"/>
            <a:ext cx="1419810" cy="303689"/>
          </a:xfrm>
          <a:prstGeom prst="rect">
            <a:avLst/>
          </a:prstGeom>
        </p:spPr>
      </p:pic>
      <p:pic>
        <p:nvPicPr>
          <p:cNvPr id="6" name="Picture 5">
            <a:extLst>
              <a:ext uri="{FF2B5EF4-FFF2-40B4-BE49-F238E27FC236}">
                <a16:creationId xmlns:a16="http://schemas.microsoft.com/office/drawing/2014/main" id="{981FAF5C-CEFE-40B3-8186-8B7DBE26127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6026" y="5751968"/>
            <a:ext cx="2212066" cy="1106033"/>
          </a:xfrm>
          <a:prstGeom prst="rect">
            <a:avLst/>
          </a:prstGeom>
        </p:spPr>
      </p:pic>
      <p:sp>
        <p:nvSpPr>
          <p:cNvPr id="7" name="Title 1"/>
          <p:cNvSpPr txBox="1">
            <a:spLocks/>
          </p:cNvSpPr>
          <p:nvPr userDrawn="1"/>
        </p:nvSpPr>
        <p:spPr>
          <a:xfrm>
            <a:off x="457201" y="3178352"/>
            <a:ext cx="9142703" cy="2387261"/>
          </a:xfrm>
          <a:prstGeom prst="rect">
            <a:avLst/>
          </a:prstGeom>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lang="en-US" sz="180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p:cNvSpPr>
            <a:spLocks noGrp="1"/>
          </p:cNvSpPr>
          <p:nvPr>
            <p:ph sz="quarter" idx="10" hasCustomPrompt="1"/>
          </p:nvPr>
        </p:nvSpPr>
        <p:spPr>
          <a:xfrm>
            <a:off x="457200" y="3523932"/>
            <a:ext cx="11404600" cy="627864"/>
          </a:xfrm>
        </p:spPr>
        <p:txBody>
          <a:bodyPr/>
          <a:lstStyle>
            <a:lvl1pPr marL="0" indent="0">
              <a:buNone/>
              <a:defRPr kumimoji="0" lang="en-US" sz="3200" b="0" i="0" u="none" strike="noStrike" kern="1200" cap="none" spc="-100" normalizeH="0" baseline="0" dirty="0">
                <a:ln w="3175">
                  <a:noFill/>
                </a:ln>
                <a:solidFill>
                  <a:srgbClr val="FFFFFF"/>
                </a:solidFill>
                <a:effectLst/>
                <a:uLnTx/>
                <a:uFillTx/>
                <a:latin typeface="Segoe UI Light" charset="0"/>
                <a:ea typeface="Segoe UI Light" charset="0"/>
                <a:cs typeface="Segoe UI Light" charset="0"/>
              </a:defRPr>
            </a:lvl1pPr>
          </a:lstStyle>
          <a:p>
            <a:pPr lvl="0"/>
            <a:r>
              <a:rPr lang="en-US" err="1"/>
              <a:t>Subheadline</a:t>
            </a:r>
            <a:endParaRPr lang="en-US"/>
          </a:p>
        </p:txBody>
      </p:sp>
      <p:sp>
        <p:nvSpPr>
          <p:cNvPr id="12" name="Text Placeholder 2"/>
          <p:cNvSpPr>
            <a:spLocks noGrp="1"/>
          </p:cNvSpPr>
          <p:nvPr>
            <p:ph type="body" sz="quarter" idx="12"/>
          </p:nvPr>
        </p:nvSpPr>
        <p:spPr>
          <a:xfrm>
            <a:off x="457200" y="4371975"/>
            <a:ext cx="11404600" cy="433965"/>
          </a:xfrm>
        </p:spPr>
        <p:txBody>
          <a:bodyPr/>
          <a:lstStyle>
            <a:lvl1pPr marL="0" indent="0">
              <a:buNone/>
              <a:defRPr sz="1800">
                <a:latin typeface="+mn-lt"/>
              </a:defRPr>
            </a:lvl1pPr>
          </a:lstStyle>
          <a:p>
            <a:pPr lvl="0"/>
            <a:r>
              <a:rPr lang="en-US"/>
              <a:t>Click to edit Master text styles</a:t>
            </a:r>
          </a:p>
        </p:txBody>
      </p:sp>
    </p:spTree>
    <p:extLst>
      <p:ext uri="{BB962C8B-B14F-4D97-AF65-F5344CB8AC3E}">
        <p14:creationId xmlns:p14="http://schemas.microsoft.com/office/powerpoint/2010/main" val="4178472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80565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5440" y="417454"/>
            <a:ext cx="5750559" cy="2751883"/>
          </a:xfrm>
        </p:spPr>
        <p:txBody>
          <a:bodyPr lIns="182880"/>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1" name="Content Placeholder 2"/>
          <p:cNvSpPr>
            <a:spLocks noGrp="1"/>
          </p:cNvSpPr>
          <p:nvPr>
            <p:ph idx="11" hasCustomPrompt="1"/>
          </p:nvPr>
        </p:nvSpPr>
        <p:spPr>
          <a:xfrm>
            <a:off x="6515100" y="1096637"/>
            <a:ext cx="5262912" cy="2751883"/>
          </a:xfrm>
        </p:spPr>
        <p:txBody>
          <a:bodyPr lIns="91440"/>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96359"/>
      </p:ext>
    </p:extLst>
  </p:cSld>
  <p:clrMapOvr>
    <a:masterClrMapping/>
  </p:clrMapOvr>
  <p:extLst>
    <p:ext uri="{DCECCB84-F9BA-43D5-87BE-67443E8EF086}">
      <p15:sldGuideLst xmlns:p15="http://schemas.microsoft.com/office/powerpoint/2012/main">
        <p15:guide id="1" pos="3840">
          <p15:clr>
            <a:srgbClr val="FBAE40"/>
          </p15:clr>
        </p15:guide>
        <p15:guide id="2" pos="4104">
          <p15:clr>
            <a:srgbClr val="FBAE40"/>
          </p15:clr>
        </p15:guide>
        <p15:guide id="3" pos="216">
          <p15:clr>
            <a:srgbClr val="FBAE40"/>
          </p15:clr>
        </p15:guide>
        <p15:guide id="4" orient="horz" pos="264">
          <p15:clr>
            <a:srgbClr val="FBAE40"/>
          </p15:clr>
        </p15:guide>
        <p15:guide id="5" pos="741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10" y="454008"/>
            <a:ext cx="10968919" cy="3255751"/>
          </a:xfrm>
        </p:spPr>
        <p:txBody>
          <a:bodyPr anchor="b">
            <a:noAutofit/>
          </a:bodyPr>
          <a:lstStyle>
            <a:lvl1pPr>
              <a:lnSpc>
                <a:spcPct val="90000"/>
              </a:lnSpc>
              <a:spcAft>
                <a:spcPts val="600"/>
              </a:spcAft>
              <a:defRPr sz="6598" cap="none" baseline="0">
                <a:solidFill>
                  <a:schemeClr val="accent3"/>
                </a:solidFill>
                <a:latin typeface="Segoe UI Light" panose="020B0502040204020203" pitchFamily="34" charset="0"/>
                <a:cs typeface="Segoe UI Light" panose="020B0502040204020203" pitchFamily="34" charset="0"/>
              </a:defRPr>
            </a:lvl1pPr>
          </a:lstStyle>
          <a:p>
            <a:r>
              <a:rPr lang="en-US"/>
              <a:t>Click to edit Master title style</a:t>
            </a:r>
          </a:p>
        </p:txBody>
      </p:sp>
      <p:cxnSp>
        <p:nvCxnSpPr>
          <p:cNvPr id="153" name="Straight Connector 152"/>
          <p:cNvCxnSpPr/>
          <p:nvPr userDrawn="1"/>
        </p:nvCxnSpPr>
        <p:spPr>
          <a:xfrm flipH="1">
            <a:off x="610310" y="4030998"/>
            <a:ext cx="1096891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46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52900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39" y="365782"/>
            <a:ext cx="11655840" cy="899665"/>
          </a:xfrm>
        </p:spPr>
        <p:txBody>
          <a:bodyPr/>
          <a:lstStyle>
            <a:lvl1pPr>
              <a:defRPr sz="3920"/>
            </a:lvl1pPr>
          </a:lstStyle>
          <a:p>
            <a:r>
              <a:rPr lang="en-US"/>
              <a:t>Click to edit Master title style</a:t>
            </a:r>
          </a:p>
        </p:txBody>
      </p:sp>
    </p:spTree>
    <p:extLst>
      <p:ext uri="{BB962C8B-B14F-4D97-AF65-F5344CB8AC3E}">
        <p14:creationId xmlns:p14="http://schemas.microsoft.com/office/powerpoint/2010/main" val="34563395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4016"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8512561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81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68659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58787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Slide, PXP + Dialog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57201" y="1467741"/>
            <a:ext cx="11404022" cy="1793104"/>
          </a:xfrm>
          <a:noFill/>
        </p:spPr>
        <p:txBody>
          <a:bodyPr lIns="146304" tIns="91440" rIns="146304" bIns="91440" anchor="t" anchorCtr="0"/>
          <a:lstStyle>
            <a:lvl1pPr marL="0" marR="0" indent="0" algn="l" defTabSz="914367" rtl="0" eaLnBrk="1" fontAlgn="auto" latinLnBrk="0" hangingPunct="1">
              <a:lnSpc>
                <a:spcPct val="90000"/>
              </a:lnSpc>
              <a:spcBef>
                <a:spcPct val="0"/>
              </a:spcBef>
              <a:spcAft>
                <a:spcPts val="0"/>
              </a:spcAft>
              <a:buClrTx/>
              <a:buSzTx/>
              <a:buFontTx/>
              <a:buNone/>
              <a:tabLst/>
              <a:defRPr lang="en-US" sz="4800" b="1" i="0" kern="1200" cap="none" spc="-88" baseline="0" dirty="0">
                <a:ln w="3175">
                  <a:noFill/>
                </a:ln>
                <a:gradFill>
                  <a:gsLst>
                    <a:gs pos="1250">
                      <a:srgbClr val="FFFFFF"/>
                    </a:gs>
                    <a:gs pos="100000">
                      <a:srgbClr val="FFFFFF"/>
                    </a:gs>
                  </a:gsLst>
                  <a:lin ang="5400000" scaled="0"/>
                </a:gradFill>
                <a:effectLst/>
                <a:latin typeface="Segoe UI Semibold" charset="0"/>
                <a:ea typeface="Segoe UI Semibold" charset="0"/>
                <a:cs typeface="Segoe UI Semibold" charset="0"/>
              </a:defRPr>
            </a:lvl1pPr>
          </a:lstStyle>
          <a:p>
            <a:pPr>
              <a:lnSpc>
                <a:spcPct val="100000"/>
              </a:lnSpc>
            </a:pPr>
            <a:r>
              <a:rPr lang="en-US"/>
              <a:t>Microsoft Inspire + Microsoft Ready</a:t>
            </a:r>
            <a:br>
              <a:rPr lang="en-US"/>
            </a:br>
            <a:r>
              <a:rPr lang="en-US"/>
              <a:t>Title Goes Here</a:t>
            </a:r>
            <a:br>
              <a:rPr lang="en-US"/>
            </a:br>
            <a:br>
              <a:rPr lang="en-US" sz="1800">
                <a:solidFill>
                  <a:schemeClr val="tx1"/>
                </a:solidFill>
                <a:latin typeface="Segoe UI Semilight" panose="020B0402040204020203" pitchFamily="34" charset="0"/>
                <a:cs typeface="Segoe UI Semilight" panose="020B0402040204020203" pitchFamily="34" charset="0"/>
              </a:rPr>
            </a:b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409" y="6142631"/>
            <a:ext cx="1358785" cy="32631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41412" y="310704"/>
            <a:ext cx="1419810" cy="303689"/>
          </a:xfrm>
          <a:prstGeom prst="rect">
            <a:avLst/>
          </a:prstGeom>
        </p:spPr>
      </p:pic>
      <p:pic>
        <p:nvPicPr>
          <p:cNvPr id="6" name="Picture 5">
            <a:extLst>
              <a:ext uri="{FF2B5EF4-FFF2-40B4-BE49-F238E27FC236}">
                <a16:creationId xmlns:a16="http://schemas.microsoft.com/office/drawing/2014/main" id="{981FAF5C-CEFE-40B3-8186-8B7DBE26127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6026" y="5751967"/>
            <a:ext cx="2212066" cy="1106033"/>
          </a:xfrm>
          <a:prstGeom prst="rect">
            <a:avLst/>
          </a:prstGeom>
        </p:spPr>
      </p:pic>
      <p:sp>
        <p:nvSpPr>
          <p:cNvPr id="7" name="Title 1"/>
          <p:cNvSpPr txBox="1">
            <a:spLocks/>
          </p:cNvSpPr>
          <p:nvPr userDrawn="1"/>
        </p:nvSpPr>
        <p:spPr>
          <a:xfrm>
            <a:off x="457200" y="3178351"/>
            <a:ext cx="9142703" cy="2387261"/>
          </a:xfrm>
          <a:prstGeom prst="rect">
            <a:avLst/>
          </a:prstGeom>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lang="en-US" sz="1800">
              <a:solidFill>
                <a:schemeClr val="tx1"/>
              </a:solidFill>
              <a:latin typeface="Segoe UI Semilight" panose="020B0402040204020203" pitchFamily="34" charset="0"/>
              <a:cs typeface="Segoe UI Semilight" panose="020B0402040204020203" pitchFamily="34" charset="0"/>
            </a:endParaRPr>
          </a:p>
        </p:txBody>
      </p:sp>
      <p:sp>
        <p:nvSpPr>
          <p:cNvPr id="3" name="Content Placeholder 2"/>
          <p:cNvSpPr>
            <a:spLocks noGrp="1"/>
          </p:cNvSpPr>
          <p:nvPr>
            <p:ph sz="quarter" idx="10" hasCustomPrompt="1"/>
          </p:nvPr>
        </p:nvSpPr>
        <p:spPr>
          <a:xfrm>
            <a:off x="457200" y="3523932"/>
            <a:ext cx="11404600" cy="627864"/>
          </a:xfrm>
        </p:spPr>
        <p:txBody>
          <a:bodyPr/>
          <a:lstStyle>
            <a:lvl1pPr marL="0" indent="0">
              <a:buNone/>
              <a:defRPr kumimoji="0" lang="en-US" sz="3200" b="0" i="0" u="none" strike="noStrike" kern="1200" cap="none" spc="-100" normalizeH="0" baseline="0" dirty="0">
                <a:ln w="3175">
                  <a:noFill/>
                </a:ln>
                <a:solidFill>
                  <a:srgbClr val="FFFFFF"/>
                </a:solidFill>
                <a:effectLst/>
                <a:uLnTx/>
                <a:uFillTx/>
                <a:latin typeface="Segoe UI Light" charset="0"/>
                <a:ea typeface="Segoe UI Light" charset="0"/>
                <a:cs typeface="Segoe UI Light" charset="0"/>
              </a:defRPr>
            </a:lvl1pPr>
          </a:lstStyle>
          <a:p>
            <a:pPr lvl="0"/>
            <a:r>
              <a:rPr lang="en-US" err="1"/>
              <a:t>Subheadline</a:t>
            </a:r>
            <a:endParaRPr lang="en-US"/>
          </a:p>
        </p:txBody>
      </p:sp>
      <p:sp>
        <p:nvSpPr>
          <p:cNvPr id="12" name="Text Placeholder 2"/>
          <p:cNvSpPr>
            <a:spLocks noGrp="1"/>
          </p:cNvSpPr>
          <p:nvPr>
            <p:ph type="body" sz="quarter" idx="12"/>
          </p:nvPr>
        </p:nvSpPr>
        <p:spPr>
          <a:xfrm>
            <a:off x="457200" y="4371975"/>
            <a:ext cx="11404600" cy="433965"/>
          </a:xfrm>
        </p:spPr>
        <p:txBody>
          <a:bodyPr/>
          <a:lstStyle>
            <a:lvl1pPr marL="0" indent="0">
              <a:buNone/>
              <a:defRPr sz="1800">
                <a:latin typeface="+mn-lt"/>
              </a:defRPr>
            </a:lvl1pPr>
          </a:lstStyle>
          <a:p>
            <a:pPr lvl="0"/>
            <a:r>
              <a:rPr lang="en-US"/>
              <a:t>Click to edit Master text styles</a:t>
            </a:r>
          </a:p>
        </p:txBody>
      </p:sp>
    </p:spTree>
    <p:extLst>
      <p:ext uri="{BB962C8B-B14F-4D97-AF65-F5344CB8AC3E}">
        <p14:creationId xmlns:p14="http://schemas.microsoft.com/office/powerpoint/2010/main" val="3650774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313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39" y="365781"/>
            <a:ext cx="11655840" cy="899665"/>
          </a:xfrm>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30739936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8124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778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8827202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image" Target="../media/image9.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theme" Target="../theme/theme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0040385"/>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7" r:id="rId23"/>
    <p:sldLayoutId id="2147484648" r:id="rId24"/>
    <p:sldLayoutId id="2147484649" r:id="rId25"/>
    <p:sldLayoutId id="2147484652" r:id="rId26"/>
    <p:sldLayoutId id="2147484653" r:id="rId27"/>
    <p:sldLayoutId id="214748470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17511954"/>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701" r:id="rId33"/>
    <p:sldLayoutId id="2147484702" r:id="rId34"/>
    <p:sldLayoutId id="2147484703" r:id="rId35"/>
    <p:sldLayoutId id="2147484704" r:id="rId36"/>
    <p:sldLayoutId id="2147484705" r:id="rId37"/>
    <p:sldLayoutId id="2147484706" r:id="rId38"/>
    <p:sldLayoutId id="2147484707"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25.xml"/><Relationship Id="rId1" Type="http://schemas.openxmlformats.org/officeDocument/2006/relationships/tags" Target="../tags/tag11.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9.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3.png"/><Relationship Id="rId2" Type="http://schemas.openxmlformats.org/officeDocument/2006/relationships/slideLayout" Target="../slideLayouts/slideLayout24.xml"/><Relationship Id="rId1" Type="http://schemas.openxmlformats.org/officeDocument/2006/relationships/tags" Target="../tags/tag16.xml"/><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36.png"/><Relationship Id="rId12" Type="http://schemas.microsoft.com/office/2007/relationships/hdphoto" Target="../media/hdphoto4.wdp"/><Relationship Id="rId2" Type="http://schemas.openxmlformats.org/officeDocument/2006/relationships/slideLayout" Target="../slideLayouts/slideLayout24.xml"/><Relationship Id="rId1" Type="http://schemas.openxmlformats.org/officeDocument/2006/relationships/tags" Target="../tags/tag17.xml"/><Relationship Id="rId6" Type="http://schemas.microsoft.com/office/2007/relationships/hdphoto" Target="../media/hdphoto1.wdp"/><Relationship Id="rId11" Type="http://schemas.openxmlformats.org/officeDocument/2006/relationships/image" Target="../media/image38.png"/><Relationship Id="rId5" Type="http://schemas.openxmlformats.org/officeDocument/2006/relationships/image" Target="../media/image35.png"/><Relationship Id="rId10" Type="http://schemas.microsoft.com/office/2007/relationships/hdphoto" Target="../media/hdphoto3.wdp"/><Relationship Id="rId4" Type="http://schemas.openxmlformats.org/officeDocument/2006/relationships/image" Target="../media/image34.png"/><Relationship Id="rId9" Type="http://schemas.openxmlformats.org/officeDocument/2006/relationships/image" Target="../media/image37.png"/><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14.xml"/><Relationship Id="rId7" Type="http://schemas.openxmlformats.org/officeDocument/2006/relationships/image" Target="../media/image43.jpeg"/><Relationship Id="rId12" Type="http://schemas.openxmlformats.org/officeDocument/2006/relationships/hyperlink" Target="https://customers.microsoft.com/en-us/story/ups" TargetMode="External"/><Relationship Id="rId2" Type="http://schemas.openxmlformats.org/officeDocument/2006/relationships/slideLayout" Target="../slideLayouts/slideLayout19.xml"/><Relationship Id="rId1" Type="http://schemas.openxmlformats.org/officeDocument/2006/relationships/tags" Target="../tags/tag19.xml"/><Relationship Id="rId6" Type="http://schemas.openxmlformats.org/officeDocument/2006/relationships/image" Target="../media/image42.png"/><Relationship Id="rId11" Type="http://schemas.openxmlformats.org/officeDocument/2006/relationships/hyperlink" Target="https://customers.microsoft.com/en-US/story/uber" TargetMode="External"/><Relationship Id="rId5" Type="http://schemas.openxmlformats.org/officeDocument/2006/relationships/image" Target="../media/image41.png"/><Relationship Id="rId10" Type="http://schemas.openxmlformats.org/officeDocument/2006/relationships/hyperlink" Target="https://customers.microsoft.com/en-us/story/progressive-insurance-cognitive-services" TargetMode="External"/><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50.jpg"/><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hyperlink" Target="https://news.microsoft.com/futurecomputed/"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AI Pitch Kit</a:t>
            </a:r>
          </a:p>
        </p:txBody>
      </p:sp>
      <p:sp>
        <p:nvSpPr>
          <p:cNvPr id="5" name="Text Placeholder 4"/>
          <p:cNvSpPr>
            <a:spLocks noGrp="1"/>
          </p:cNvSpPr>
          <p:nvPr>
            <p:ph type="body" sz="quarter" idx="12"/>
          </p:nvPr>
        </p:nvSpPr>
        <p:spPr>
          <a:xfrm>
            <a:off x="610897" y="4320617"/>
            <a:ext cx="2953260" cy="615553"/>
          </a:xfrm>
        </p:spPr>
        <p:txBody>
          <a:bodyPr/>
          <a:lstStyle/>
          <a:p>
            <a:endParaRPr lang="en-US"/>
          </a:p>
          <a:p>
            <a:endParaRPr lang="en-US"/>
          </a:p>
        </p:txBody>
      </p:sp>
    </p:spTree>
    <p:custDataLst>
      <p:tags r:id="rId1"/>
    </p:custDataLst>
    <p:extLst>
      <p:ext uri="{BB962C8B-B14F-4D97-AF65-F5344CB8AC3E}">
        <p14:creationId xmlns:p14="http://schemas.microsoft.com/office/powerpoint/2010/main" val="2232708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0DA0CDE1-D8A8-4D89-A2DD-CE674AB1A5E5}"/>
              </a:ext>
            </a:extLst>
          </p:cNvPr>
          <p:cNvCxnSpPr>
            <a:cxnSpLocks/>
          </p:cNvCxnSpPr>
          <p:nvPr/>
        </p:nvCxnSpPr>
        <p:spPr>
          <a:xfrm>
            <a:off x="927042" y="2624017"/>
            <a:ext cx="10337917"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8CC3E0-CD01-4677-8A99-A1D336A856D8}"/>
              </a:ext>
            </a:extLst>
          </p:cNvPr>
          <p:cNvCxnSpPr>
            <a:cxnSpLocks/>
          </p:cNvCxnSpPr>
          <p:nvPr/>
        </p:nvCxnSpPr>
        <p:spPr>
          <a:xfrm>
            <a:off x="927042" y="2624017"/>
            <a:ext cx="1033791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5C42B3-6D2C-4D0E-BDEF-DF72B44107F4}"/>
              </a:ext>
            </a:extLst>
          </p:cNvPr>
          <p:cNvSpPr/>
          <p:nvPr/>
        </p:nvSpPr>
        <p:spPr>
          <a:xfrm>
            <a:off x="2977888" y="2624017"/>
            <a:ext cx="299219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Innovate with AI everywhere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 the cloud, at edge and</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 on-premises</a:t>
            </a:r>
          </a:p>
        </p:txBody>
      </p:sp>
      <p:sp>
        <p:nvSpPr>
          <p:cNvPr id="27" name="TextBox 26">
            <a:extLst>
              <a:ext uri="{FF2B5EF4-FFF2-40B4-BE49-F238E27FC236}">
                <a16:creationId xmlns:a16="http://schemas.microsoft.com/office/drawing/2014/main" id="{3CAB2ADD-BBE6-4195-84C8-FF9167E52E75}"/>
              </a:ext>
            </a:extLst>
          </p:cNvPr>
          <p:cNvSpPr txBox="1"/>
          <p:nvPr/>
        </p:nvSpPr>
        <p:spPr>
          <a:xfrm>
            <a:off x="6153244" y="2624017"/>
            <a:ext cx="2694785"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Use any language, any development tool and any framework</a:t>
            </a:r>
          </a:p>
        </p:txBody>
      </p:sp>
      <p:sp>
        <p:nvSpPr>
          <p:cNvPr id="28" name="TextBox 27">
            <a:extLst>
              <a:ext uri="{FF2B5EF4-FFF2-40B4-BE49-F238E27FC236}">
                <a16:creationId xmlns:a16="http://schemas.microsoft.com/office/drawing/2014/main" id="{98BD1A4E-7D50-433E-A9D5-07BA7938C529}"/>
              </a:ext>
            </a:extLst>
          </p:cNvPr>
          <p:cNvSpPr txBox="1"/>
          <p:nvPr/>
        </p:nvSpPr>
        <p:spPr>
          <a:xfrm>
            <a:off x="9223721" y="2624017"/>
            <a:ext cx="2861372" cy="8617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Benefit from industry leading security, privacy, compliance, transparency and AI ethics standards</a:t>
            </a:r>
          </a:p>
        </p:txBody>
      </p:sp>
      <p:grpSp>
        <p:nvGrpSpPr>
          <p:cNvPr id="6" name="Group 5">
            <a:extLst>
              <a:ext uri="{FF2B5EF4-FFF2-40B4-BE49-F238E27FC236}">
                <a16:creationId xmlns:a16="http://schemas.microsoft.com/office/drawing/2014/main" id="{6326453E-F11F-42ED-9E3B-AF93A5CED43D}"/>
              </a:ext>
            </a:extLst>
          </p:cNvPr>
          <p:cNvGrpSpPr/>
          <p:nvPr/>
        </p:nvGrpSpPr>
        <p:grpSpPr>
          <a:xfrm>
            <a:off x="3274065" y="3674951"/>
            <a:ext cx="2387971" cy="875904"/>
            <a:chOff x="782127" y="3896946"/>
            <a:chExt cx="2387971" cy="875904"/>
          </a:xfrm>
        </p:grpSpPr>
        <p:sp>
          <p:nvSpPr>
            <p:cNvPr id="12" name="Rectangle 11">
              <a:extLst>
                <a:ext uri="{FF2B5EF4-FFF2-40B4-BE49-F238E27FC236}">
                  <a16:creationId xmlns:a16="http://schemas.microsoft.com/office/drawing/2014/main" id="{AD20A6B1-92FF-4896-BBA9-15057907436D}"/>
                </a:ext>
              </a:extLst>
            </p:cNvPr>
            <p:cNvSpPr/>
            <p:nvPr/>
          </p:nvSpPr>
          <p:spPr>
            <a:xfrm>
              <a:off x="2142206" y="4582029"/>
              <a:ext cx="995544"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3" name="Rectangle 12">
              <a:extLst>
                <a:ext uri="{FF2B5EF4-FFF2-40B4-BE49-F238E27FC236}">
                  <a16:creationId xmlns:a16="http://schemas.microsoft.com/office/drawing/2014/main" id="{2DCBAD20-F51C-4593-BA72-6C212718BAEB}"/>
                </a:ext>
              </a:extLst>
            </p:cNvPr>
            <p:cNvSpPr/>
            <p:nvPr/>
          </p:nvSpPr>
          <p:spPr>
            <a:xfrm>
              <a:off x="1690485" y="4582029"/>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4" name="Rectangle 13">
              <a:extLst>
                <a:ext uri="{FF2B5EF4-FFF2-40B4-BE49-F238E27FC236}">
                  <a16:creationId xmlns:a16="http://schemas.microsoft.com/office/drawing/2014/main" id="{8E4A6ABB-C134-4402-8999-8EC7E9EAA76A}"/>
                </a:ext>
              </a:extLst>
            </p:cNvPr>
            <p:cNvSpPr/>
            <p:nvPr/>
          </p:nvSpPr>
          <p:spPr>
            <a:xfrm>
              <a:off x="805015" y="4582029"/>
              <a:ext cx="720917"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15" name="Group 14">
              <a:extLst>
                <a:ext uri="{FF2B5EF4-FFF2-40B4-BE49-F238E27FC236}">
                  <a16:creationId xmlns:a16="http://schemas.microsoft.com/office/drawing/2014/main" id="{158806D1-6592-4D32-BAF9-0417E1F43DB6}"/>
                </a:ext>
              </a:extLst>
            </p:cNvPr>
            <p:cNvGrpSpPr/>
            <p:nvPr/>
          </p:nvGrpSpPr>
          <p:grpSpPr>
            <a:xfrm>
              <a:off x="2455493" y="4234121"/>
              <a:ext cx="346802" cy="274194"/>
              <a:chOff x="967154" y="1481462"/>
              <a:chExt cx="5331069" cy="4214950"/>
            </a:xfrm>
            <a:noFill/>
          </p:grpSpPr>
          <p:cxnSp>
            <p:nvCxnSpPr>
              <p:cNvPr id="16" name="Straight Connector 15">
                <a:extLst>
                  <a:ext uri="{FF2B5EF4-FFF2-40B4-BE49-F238E27FC236}">
                    <a16:creationId xmlns:a16="http://schemas.microsoft.com/office/drawing/2014/main" id="{B818FEFF-092B-44F0-8DF2-CC83B89C2373}"/>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EF6FB13-4E1D-4DEB-8118-7159060A38E9}"/>
                  </a:ext>
                </a:extLst>
              </p:cNvPr>
              <p:cNvSpPr/>
              <p:nvPr/>
            </p:nvSpPr>
            <p:spPr bwMode="auto">
              <a:xfrm>
                <a:off x="1286608" y="2696308"/>
                <a:ext cx="2793023" cy="3000104"/>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3119E74-5022-4349-AEE0-5999CC9C5A87}"/>
                  </a:ext>
                </a:extLst>
              </p:cNvPr>
              <p:cNvSpPr/>
              <p:nvPr/>
            </p:nvSpPr>
            <p:spPr bwMode="auto">
              <a:xfrm>
                <a:off x="2225919" y="4700954"/>
                <a:ext cx="914400" cy="995458"/>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8FD6C3E-47A4-46F7-821C-D73819FBE43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23E23C35-8D05-4B65-B252-9DF498B412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128">
              <a:extLst>
                <a:ext uri="{FF2B5EF4-FFF2-40B4-BE49-F238E27FC236}">
                  <a16:creationId xmlns:a16="http://schemas.microsoft.com/office/drawing/2014/main" id="{AB1B42D2-3F06-4030-B88B-D06FB00B0941}"/>
                </a:ext>
              </a:extLst>
            </p:cNvPr>
            <p:cNvSpPr>
              <a:spLocks noChangeAspect="1"/>
            </p:cNvSpPr>
            <p:nvPr/>
          </p:nvSpPr>
          <p:spPr bwMode="auto">
            <a:xfrm>
              <a:off x="939052" y="4236384"/>
              <a:ext cx="419113" cy="2315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AAF8B76-CE96-404F-B051-971DF9BAB6F6}"/>
                </a:ext>
              </a:extLst>
            </p:cNvPr>
            <p:cNvGrpSpPr/>
            <p:nvPr/>
          </p:nvGrpSpPr>
          <p:grpSpPr>
            <a:xfrm>
              <a:off x="1787479" y="4244701"/>
              <a:ext cx="194570" cy="193556"/>
              <a:chOff x="5668872" y="5528948"/>
              <a:chExt cx="194570" cy="193556"/>
            </a:xfrm>
            <a:noFill/>
          </p:grpSpPr>
          <p:grpSp>
            <p:nvGrpSpPr>
              <p:cNvPr id="31" name="Group 30">
                <a:extLst>
                  <a:ext uri="{FF2B5EF4-FFF2-40B4-BE49-F238E27FC236}">
                    <a16:creationId xmlns:a16="http://schemas.microsoft.com/office/drawing/2014/main" id="{B541E254-4622-49C2-AA17-FACCF68E6CB3}"/>
                  </a:ext>
                </a:extLst>
              </p:cNvPr>
              <p:cNvGrpSpPr/>
              <p:nvPr/>
            </p:nvGrpSpPr>
            <p:grpSpPr>
              <a:xfrm flipH="1">
                <a:off x="5668872" y="5528948"/>
                <a:ext cx="186983" cy="188103"/>
                <a:chOff x="7855882" y="2876917"/>
                <a:chExt cx="186983" cy="188103"/>
              </a:xfrm>
              <a:grpFill/>
            </p:grpSpPr>
            <p:sp>
              <p:nvSpPr>
                <p:cNvPr id="33" name="Freeform 99">
                  <a:extLst>
                    <a:ext uri="{FF2B5EF4-FFF2-40B4-BE49-F238E27FC236}">
                      <a16:creationId xmlns:a16="http://schemas.microsoft.com/office/drawing/2014/main" id="{0117765D-4271-4EB4-8A46-F9D5AEAADBEF}"/>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Freeform 100">
                  <a:extLst>
                    <a:ext uri="{FF2B5EF4-FFF2-40B4-BE49-F238E27FC236}">
                      <a16:creationId xmlns:a16="http://schemas.microsoft.com/office/drawing/2014/main" id="{3E3E7D53-C96D-4100-A337-66E852ADF850}"/>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Freeform 101">
                  <a:extLst>
                    <a:ext uri="{FF2B5EF4-FFF2-40B4-BE49-F238E27FC236}">
                      <a16:creationId xmlns:a16="http://schemas.microsoft.com/office/drawing/2014/main" id="{5ACD3B44-8235-4CD6-A4DC-CAEB73D8DEB4}"/>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2" name="Oval 31">
                <a:extLst>
                  <a:ext uri="{FF2B5EF4-FFF2-40B4-BE49-F238E27FC236}">
                    <a16:creationId xmlns:a16="http://schemas.microsoft.com/office/drawing/2014/main" id="{2FE5C01D-07E9-4DE5-AB82-ABD2C7745068}"/>
                  </a:ext>
                </a:extLst>
              </p:cNvPr>
              <p:cNvSpPr/>
              <p:nvPr/>
            </p:nvSpPr>
            <p:spPr bwMode="auto">
              <a:xfrm>
                <a:off x="5806583" y="5665645"/>
                <a:ext cx="56859" cy="56859"/>
              </a:xfrm>
              <a:prstGeom prst="ellipse">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457B9874-EFB9-4E43-8226-92F744A5FF4B}"/>
                </a:ext>
              </a:extLst>
            </p:cNvPr>
            <p:cNvCxnSpPr>
              <a:cxnSpLocks/>
            </p:cNvCxnSpPr>
            <p:nvPr/>
          </p:nvCxnSpPr>
          <p:spPr>
            <a:xfrm>
              <a:off x="782127"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949AD66-66CD-40BA-BFB1-CDF274350A47}"/>
              </a:ext>
            </a:extLst>
          </p:cNvPr>
          <p:cNvGrpSpPr/>
          <p:nvPr/>
        </p:nvGrpSpPr>
        <p:grpSpPr>
          <a:xfrm>
            <a:off x="6355969" y="3666967"/>
            <a:ext cx="2387971" cy="724818"/>
            <a:chOff x="4969767" y="3896946"/>
            <a:chExt cx="2387971" cy="724818"/>
          </a:xfrm>
        </p:grpSpPr>
        <p:cxnSp>
          <p:nvCxnSpPr>
            <p:cNvPr id="37" name="Straight Connector 36">
              <a:extLst>
                <a:ext uri="{FF2B5EF4-FFF2-40B4-BE49-F238E27FC236}">
                  <a16:creationId xmlns:a16="http://schemas.microsoft.com/office/drawing/2014/main" id="{0D31AAB9-CD99-4A29-8CF3-4099A4242A52}"/>
                </a:ext>
              </a:extLst>
            </p:cNvPr>
            <p:cNvCxnSpPr>
              <a:cxnSpLocks/>
            </p:cNvCxnSpPr>
            <p:nvPr/>
          </p:nvCxnSpPr>
          <p:spPr>
            <a:xfrm>
              <a:off x="4969767"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4">
              <a:extLst>
                <a:ext uri="{FF2B5EF4-FFF2-40B4-BE49-F238E27FC236}">
                  <a16:creationId xmlns:a16="http://schemas.microsoft.com/office/drawing/2014/main" id="{F5E3D4EC-1683-4246-92BA-C8649FA017F3}"/>
                </a:ext>
              </a:extLst>
            </p:cNvPr>
            <p:cNvGrpSpPr>
              <a:grpSpLocks noChangeAspect="1"/>
            </p:cNvGrpSpPr>
            <p:nvPr/>
          </p:nvGrpSpPr>
          <p:grpSpPr bwMode="auto">
            <a:xfrm>
              <a:off x="5172418" y="4402152"/>
              <a:ext cx="298834" cy="219612"/>
              <a:chOff x="4414" y="3673"/>
              <a:chExt cx="298" cy="219"/>
            </a:xfrm>
            <a:solidFill>
              <a:srgbClr val="0078D7"/>
            </a:solidFill>
          </p:grpSpPr>
          <p:sp>
            <p:nvSpPr>
              <p:cNvPr id="59" name="Freeform 5">
                <a:extLst>
                  <a:ext uri="{FF2B5EF4-FFF2-40B4-BE49-F238E27FC236}">
                    <a16:creationId xmlns:a16="http://schemas.microsoft.com/office/drawing/2014/main" id="{7826F5CA-70E0-4666-B2C4-9E050F67CC04}"/>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0238A103-BADA-476E-9D0F-945A2324AB20}"/>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3DE83D2-823B-4267-B423-D5324AFDC8C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62" name="Picture 61">
              <a:extLst>
                <a:ext uri="{FF2B5EF4-FFF2-40B4-BE49-F238E27FC236}">
                  <a16:creationId xmlns:a16="http://schemas.microsoft.com/office/drawing/2014/main" id="{5E1876F7-01B4-402C-B412-78DFDDB7FC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54975" y="4357995"/>
              <a:ext cx="482451" cy="252347"/>
            </a:xfrm>
            <a:prstGeom prst="rect">
              <a:avLst/>
            </a:prstGeom>
          </p:spPr>
        </p:pic>
        <p:pic>
          <p:nvPicPr>
            <p:cNvPr id="63" name="Picture 62">
              <a:extLst>
                <a:ext uri="{FF2B5EF4-FFF2-40B4-BE49-F238E27FC236}">
                  <a16:creationId xmlns:a16="http://schemas.microsoft.com/office/drawing/2014/main" id="{C7343AF5-4723-4D1E-94F0-07D231431FA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727005" y="4424242"/>
              <a:ext cx="849922" cy="153458"/>
            </a:xfrm>
            <a:prstGeom prst="rect">
              <a:avLst/>
            </a:prstGeom>
          </p:spPr>
        </p:pic>
        <p:pic>
          <p:nvPicPr>
            <p:cNvPr id="64" name="Picture 63">
              <a:extLst>
                <a:ext uri="{FF2B5EF4-FFF2-40B4-BE49-F238E27FC236}">
                  <a16:creationId xmlns:a16="http://schemas.microsoft.com/office/drawing/2014/main" id="{F837D7A6-871A-4790-8DF6-2D0E7C30693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067086" y="4130957"/>
              <a:ext cx="592729" cy="171948"/>
            </a:xfrm>
            <a:prstGeom prst="rect">
              <a:avLst/>
            </a:prstGeom>
          </p:spPr>
        </p:pic>
        <p:pic>
          <p:nvPicPr>
            <p:cNvPr id="5" name="Picture 4">
              <a:extLst>
                <a:ext uri="{FF2B5EF4-FFF2-40B4-BE49-F238E27FC236}">
                  <a16:creationId xmlns:a16="http://schemas.microsoft.com/office/drawing/2014/main" id="{08DDD165-981C-4CFD-87C9-9540D710DD30}"/>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4599" y="4113698"/>
              <a:ext cx="734734" cy="153457"/>
            </a:xfrm>
            <a:prstGeom prst="rect">
              <a:avLst/>
            </a:prstGeom>
          </p:spPr>
        </p:pic>
        <p:pic>
          <p:nvPicPr>
            <p:cNvPr id="1026" name="Picture 2" descr="See the source image">
              <a:extLst>
                <a:ext uri="{FF2B5EF4-FFF2-40B4-BE49-F238E27FC236}">
                  <a16:creationId xmlns:a16="http://schemas.microsoft.com/office/drawing/2014/main" id="{5AEF5025-B7FB-4388-AB1E-9CC6030E87A2}"/>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3090" t="42303" r="20618" b="42484"/>
            <a:stretch/>
          </p:blipFill>
          <p:spPr bwMode="auto">
            <a:xfrm>
              <a:off x="6712291" y="4129835"/>
              <a:ext cx="567814" cy="153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6F7D8B7-0DD6-4AF5-83AE-EC34D4CAEBA2}"/>
              </a:ext>
            </a:extLst>
          </p:cNvPr>
          <p:cNvGrpSpPr/>
          <p:nvPr/>
        </p:nvGrpSpPr>
        <p:grpSpPr>
          <a:xfrm>
            <a:off x="9223721" y="3674951"/>
            <a:ext cx="2723110" cy="798423"/>
            <a:chOff x="8780989" y="3896946"/>
            <a:chExt cx="2723110" cy="798423"/>
          </a:xfrm>
        </p:grpSpPr>
        <p:cxnSp>
          <p:nvCxnSpPr>
            <p:cNvPr id="38" name="Straight Connector 37">
              <a:extLst>
                <a:ext uri="{FF2B5EF4-FFF2-40B4-BE49-F238E27FC236}">
                  <a16:creationId xmlns:a16="http://schemas.microsoft.com/office/drawing/2014/main" id="{2B48A4A0-AD13-4573-AC74-970551F03026}"/>
                </a:ext>
              </a:extLst>
            </p:cNvPr>
            <p:cNvCxnSpPr>
              <a:cxnSpLocks/>
            </p:cNvCxnSpPr>
            <p:nvPr/>
          </p:nvCxnSpPr>
          <p:spPr>
            <a:xfrm>
              <a:off x="8975589"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B9F9507-2A82-4DB2-A51D-83FCC8BB9C4E}"/>
                </a:ext>
              </a:extLst>
            </p:cNvPr>
            <p:cNvSpPr txBox="1"/>
            <p:nvPr/>
          </p:nvSpPr>
          <p:spPr>
            <a:xfrm>
              <a:off x="8780989" y="3959478"/>
              <a:ext cx="2723110" cy="735891"/>
            </a:xfrm>
            <a:prstGeom prst="rect">
              <a:avLst/>
            </a:prstGeom>
            <a:noFill/>
          </p:spPr>
          <p:txBody>
            <a:bodyPr wrap="square" lIns="179259" tIns="143407" rIns="179259" bIns="143407" rtlCol="0" anchor="ctr">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light" charset="0"/>
                </a:rPr>
                <a:t>&gt;90% </a:t>
              </a:r>
              <a:r>
                <a:rPr kumimoji="0" lang="en-US" sz="1100" b="0" i="0" u="none" strike="noStrike" kern="0" cap="none" spc="0" normalizeH="0" baseline="0" noProof="0">
                  <a:ln>
                    <a:noFill/>
                  </a:ln>
                  <a:solidFill>
                    <a:srgbClr val="0078D7"/>
                  </a:solidFill>
                  <a:effectLst/>
                  <a:uLnTx/>
                  <a:uFillTx/>
                  <a:latin typeface="Segoe UI"/>
                  <a:ea typeface="+mn-ea"/>
                  <a:cs typeface="Segoe UI Semilight" charset="0"/>
                </a:rPr>
                <a:t>of Fortune 500 companies</a:t>
              </a:r>
              <a:br>
                <a:rPr kumimoji="0" lang="en-US" sz="1100" b="0" i="0" u="none" strike="noStrike" kern="0" cap="none" spc="0" normalizeH="0" baseline="0" noProof="0">
                  <a:ln>
                    <a:noFill/>
                  </a:ln>
                  <a:solidFill>
                    <a:srgbClr val="0078D7"/>
                  </a:solidFill>
                  <a:effectLst/>
                  <a:uLnTx/>
                  <a:uFillTx/>
                  <a:latin typeface="Segoe UI"/>
                  <a:ea typeface="+mn-ea"/>
                  <a:cs typeface="Segoe UI Semilight" charset="0"/>
                </a:rPr>
              </a:br>
              <a:r>
                <a:rPr kumimoji="0" lang="en-US" sz="1100" b="0" i="0" u="none" strike="noStrike" kern="0" cap="none" spc="0" normalizeH="0" baseline="0" noProof="0">
                  <a:ln>
                    <a:noFill/>
                  </a:ln>
                  <a:solidFill>
                    <a:srgbClr val="0078D7"/>
                  </a:solidFill>
                  <a:effectLst/>
                  <a:uLnTx/>
                  <a:uFillTx/>
                  <a:latin typeface="Segoe UI"/>
                  <a:ea typeface="+mn-ea"/>
                  <a:cs typeface="Segoe UI Semilight" charset="0"/>
                </a:rPr>
                <a:t> use Microsoft Cloud</a:t>
              </a:r>
              <a:endParaRPr kumimoji="0" lang="en-US" sz="1050" b="0" i="0" u="none" strike="noStrike" kern="0" cap="none" spc="0" normalizeH="0" baseline="0" noProof="0">
                <a:ln>
                  <a:noFill/>
                </a:ln>
                <a:solidFill>
                  <a:srgbClr val="0078D7"/>
                </a:solidFill>
                <a:effectLst/>
                <a:uLnTx/>
                <a:uFillTx/>
                <a:latin typeface="Segoe UI"/>
                <a:ea typeface="+mn-ea"/>
                <a:cs typeface="Segoe UI Semilight" charset="0"/>
              </a:endParaRPr>
            </a:p>
          </p:txBody>
        </p:sp>
      </p:grpSp>
      <p:sp>
        <p:nvSpPr>
          <p:cNvPr id="42" name="Title 2">
            <a:extLst>
              <a:ext uri="{FF2B5EF4-FFF2-40B4-BE49-F238E27FC236}">
                <a16:creationId xmlns:a16="http://schemas.microsoft.com/office/drawing/2014/main" id="{DAB78EBC-4817-4B2B-969D-CEDAE8736F61}"/>
              </a:ext>
            </a:extLst>
          </p:cNvPr>
          <p:cNvSpPr txBox="1">
            <a:spLocks/>
          </p:cNvSpPr>
          <p:nvPr/>
        </p:nvSpPr>
        <p:spPr>
          <a:xfrm>
            <a:off x="2781246" y="587222"/>
            <a:ext cx="662950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is the best place for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53" name="Rectangle 52">
            <a:extLst>
              <a:ext uri="{FF2B5EF4-FFF2-40B4-BE49-F238E27FC236}">
                <a16:creationId xmlns:a16="http://schemas.microsoft.com/office/drawing/2014/main" id="{D2E302CD-8867-4842-B24B-C0EFCD135B85}"/>
              </a:ext>
            </a:extLst>
          </p:cNvPr>
          <p:cNvSpPr/>
          <p:nvPr/>
        </p:nvSpPr>
        <p:spPr>
          <a:xfrm>
            <a:off x="232477" y="2624017"/>
            <a:ext cx="233182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Accelerate time to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with agile tools and services </a:t>
            </a:r>
          </a:p>
        </p:txBody>
      </p:sp>
      <p:cxnSp>
        <p:nvCxnSpPr>
          <p:cNvPr id="55" name="Straight Connector 54">
            <a:extLst>
              <a:ext uri="{FF2B5EF4-FFF2-40B4-BE49-F238E27FC236}">
                <a16:creationId xmlns:a16="http://schemas.microsoft.com/office/drawing/2014/main" id="{2E7248A7-4839-4A1B-B013-51F2D03E6B2A}"/>
              </a:ext>
            </a:extLst>
          </p:cNvPr>
          <p:cNvCxnSpPr>
            <a:cxnSpLocks/>
          </p:cNvCxnSpPr>
          <p:nvPr/>
        </p:nvCxnSpPr>
        <p:spPr>
          <a:xfrm>
            <a:off x="232477" y="3666967"/>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621914A-B0F0-4357-B342-F4F9FE95E05D}"/>
              </a:ext>
            </a:extLst>
          </p:cNvPr>
          <p:cNvSpPr/>
          <p:nvPr/>
        </p:nvSpPr>
        <p:spPr>
          <a:xfrm>
            <a:off x="887995" y="4255460"/>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Powerful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tools </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6" name="Rectangle 65">
            <a:extLst>
              <a:ext uri="{FF2B5EF4-FFF2-40B4-BE49-F238E27FC236}">
                <a16:creationId xmlns:a16="http://schemas.microsoft.com/office/drawing/2014/main" id="{BC6428CC-6038-4EA7-ABE4-D8CF1401F716}"/>
              </a:ext>
            </a:extLst>
          </p:cNvPr>
          <p:cNvSpPr/>
          <p:nvPr/>
        </p:nvSpPr>
        <p:spPr>
          <a:xfrm>
            <a:off x="24899" y="4258428"/>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Pretrained AI services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7" name="Rectangle 66">
            <a:extLst>
              <a:ext uri="{FF2B5EF4-FFF2-40B4-BE49-F238E27FC236}">
                <a16:creationId xmlns:a16="http://schemas.microsoft.com/office/drawing/2014/main" id="{802FE0F1-8975-4668-835B-7CDDBFEA46EA}"/>
              </a:ext>
            </a:extLst>
          </p:cNvPr>
          <p:cNvSpPr/>
          <p:nvPr/>
        </p:nvSpPr>
        <p:spPr>
          <a:xfrm>
            <a:off x="1760197" y="4265708"/>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Comprehensive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platform</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68" name="Group 67">
            <a:extLst>
              <a:ext uri="{FF2B5EF4-FFF2-40B4-BE49-F238E27FC236}">
                <a16:creationId xmlns:a16="http://schemas.microsoft.com/office/drawing/2014/main" id="{A02D1617-347F-4F22-933B-1785600CD137}"/>
              </a:ext>
            </a:extLst>
          </p:cNvPr>
          <p:cNvGrpSpPr/>
          <p:nvPr/>
        </p:nvGrpSpPr>
        <p:grpSpPr>
          <a:xfrm>
            <a:off x="439706" y="3868159"/>
            <a:ext cx="347759" cy="332812"/>
            <a:chOff x="5428591" y="5871845"/>
            <a:chExt cx="1359230" cy="1300810"/>
          </a:xfrm>
        </p:grpSpPr>
        <p:cxnSp>
          <p:nvCxnSpPr>
            <p:cNvPr id="69" name="Straight Connector 68">
              <a:extLst>
                <a:ext uri="{FF2B5EF4-FFF2-40B4-BE49-F238E27FC236}">
                  <a16:creationId xmlns:a16="http://schemas.microsoft.com/office/drawing/2014/main" id="{C6234041-9FEC-4C23-91D8-28A5F53E64AF}"/>
                </a:ext>
              </a:extLst>
            </p:cNvPr>
            <p:cNvCxnSpPr>
              <a:cxnSpLocks/>
            </p:cNvCxnSpPr>
            <p:nvPr/>
          </p:nvCxnSpPr>
          <p:spPr>
            <a:xfrm flipV="1">
              <a:off x="6057900" y="6623850"/>
              <a:ext cx="64441" cy="30527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D9A66C-372A-4236-AF97-196028028ED8}"/>
                </a:ext>
              </a:extLst>
            </p:cNvPr>
            <p:cNvCxnSpPr>
              <a:cxnSpLocks/>
            </p:cNvCxnSpPr>
            <p:nvPr/>
          </p:nvCxnSpPr>
          <p:spPr>
            <a:xfrm flipH="1" flipV="1">
              <a:off x="6172927" y="6610058"/>
              <a:ext cx="293913" cy="43590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C3E469F-0474-46DD-B73B-FD6D64B214BE}"/>
                </a:ext>
              </a:extLst>
            </p:cNvPr>
            <p:cNvCxnSpPr>
              <a:cxnSpLocks/>
            </p:cNvCxnSpPr>
            <p:nvPr/>
          </p:nvCxnSpPr>
          <p:spPr>
            <a:xfrm flipH="1" flipV="1">
              <a:off x="6187440" y="6596380"/>
              <a:ext cx="266700" cy="1905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7ECBCD-A47E-4C5E-BED7-762666994A3B}"/>
                </a:ext>
              </a:extLst>
            </p:cNvPr>
            <p:cNvCxnSpPr>
              <a:cxnSpLocks/>
            </p:cNvCxnSpPr>
            <p:nvPr/>
          </p:nvCxnSpPr>
          <p:spPr>
            <a:xfrm flipH="1">
              <a:off x="6205220" y="6555740"/>
              <a:ext cx="436881" cy="254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78EC805-9489-4567-9F40-9526057FDE58}"/>
                </a:ext>
              </a:extLst>
            </p:cNvPr>
            <p:cNvCxnSpPr>
              <a:cxnSpLocks/>
            </p:cNvCxnSpPr>
            <p:nvPr/>
          </p:nvCxnSpPr>
          <p:spPr>
            <a:xfrm flipH="1">
              <a:off x="6190943" y="6263640"/>
              <a:ext cx="258117" cy="24159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B29DBB-7D80-40E7-998A-B3754F504D19}"/>
                </a:ext>
              </a:extLst>
            </p:cNvPr>
            <p:cNvCxnSpPr>
              <a:cxnSpLocks/>
            </p:cNvCxnSpPr>
            <p:nvPr/>
          </p:nvCxnSpPr>
          <p:spPr>
            <a:xfrm flipH="1">
              <a:off x="5737860" y="6596380"/>
              <a:ext cx="354025" cy="42926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5C903F-3C7F-4D9B-A411-637CD53FFE26}"/>
                </a:ext>
              </a:extLst>
            </p:cNvPr>
            <p:cNvCxnSpPr>
              <a:cxnSpLocks/>
            </p:cNvCxnSpPr>
            <p:nvPr/>
          </p:nvCxnSpPr>
          <p:spPr>
            <a:xfrm flipH="1">
              <a:off x="5798821" y="6588760"/>
              <a:ext cx="274319" cy="1574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1AE59F-8EF2-430F-BE5A-1BC70FFFF0B6}"/>
                </a:ext>
              </a:extLst>
            </p:cNvPr>
            <p:cNvCxnSpPr>
              <a:cxnSpLocks/>
            </p:cNvCxnSpPr>
            <p:nvPr/>
          </p:nvCxnSpPr>
          <p:spPr>
            <a:xfrm flipH="1" flipV="1">
              <a:off x="5570220" y="6406515"/>
              <a:ext cx="489585" cy="131445"/>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057140-C927-4D23-8C09-9A47C4C421C6}"/>
                </a:ext>
              </a:extLst>
            </p:cNvPr>
            <p:cNvCxnSpPr>
              <a:cxnSpLocks/>
            </p:cNvCxnSpPr>
            <p:nvPr/>
          </p:nvCxnSpPr>
          <p:spPr>
            <a:xfrm flipH="1" flipV="1">
              <a:off x="5785485" y="6122670"/>
              <a:ext cx="297180" cy="3733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BC6387-31AC-4089-8B4E-8EAB1F223DD9}"/>
                </a:ext>
              </a:extLst>
            </p:cNvPr>
            <p:cNvCxnSpPr>
              <a:cxnSpLocks/>
            </p:cNvCxnSpPr>
            <p:nvPr/>
          </p:nvCxnSpPr>
          <p:spPr>
            <a:xfrm flipH="1" flipV="1">
              <a:off x="6042660" y="6141720"/>
              <a:ext cx="75401" cy="339408"/>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7745D4-5A16-4077-B7EE-27131EADAACA}"/>
                </a:ext>
              </a:extLst>
            </p:cNvPr>
            <p:cNvCxnSpPr>
              <a:cxnSpLocks/>
            </p:cNvCxnSpPr>
            <p:nvPr/>
          </p:nvCxnSpPr>
          <p:spPr>
            <a:xfrm flipV="1">
              <a:off x="6162040" y="6012180"/>
              <a:ext cx="187960" cy="4699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2C70D3D-3F8F-4F3C-921E-754FC97C95B5}"/>
                </a:ext>
              </a:extLst>
            </p:cNvPr>
            <p:cNvSpPr/>
            <p:nvPr/>
          </p:nvSpPr>
          <p:spPr bwMode="auto">
            <a:xfrm>
              <a:off x="606359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79A5C27-0A78-48D5-A7E3-29F14134EB54}"/>
                </a:ext>
              </a:extLst>
            </p:cNvPr>
            <p:cNvSpPr/>
            <p:nvPr/>
          </p:nvSpPr>
          <p:spPr bwMode="auto">
            <a:xfrm>
              <a:off x="664525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E364001-3F2E-4FE5-B47B-802B3661FC70}"/>
                </a:ext>
              </a:extLst>
            </p:cNvPr>
            <p:cNvSpPr/>
            <p:nvPr/>
          </p:nvSpPr>
          <p:spPr bwMode="auto">
            <a:xfrm>
              <a:off x="6431891" y="675576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C6B275DF-817B-4D9E-AEA8-A9317D51BC1D}"/>
                </a:ext>
              </a:extLst>
            </p:cNvPr>
            <p:cNvSpPr/>
            <p:nvPr/>
          </p:nvSpPr>
          <p:spPr bwMode="auto">
            <a:xfrm>
              <a:off x="6431891" y="70300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1386A7CB-C55F-4ACB-9048-EE1CC8094DDF}"/>
                </a:ext>
              </a:extLst>
            </p:cNvPr>
            <p:cNvSpPr/>
            <p:nvPr/>
          </p:nvSpPr>
          <p:spPr bwMode="auto">
            <a:xfrm>
              <a:off x="6431891" y="614362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2F0AA54B-AA9A-481C-A8A1-1F850902C95B}"/>
                </a:ext>
              </a:extLst>
            </p:cNvPr>
            <p:cNvSpPr/>
            <p:nvPr/>
          </p:nvSpPr>
          <p:spPr bwMode="auto">
            <a:xfrm>
              <a:off x="6304891" y="587184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C3480C5A-9B90-4D46-83C8-A927353D5A89}"/>
                </a:ext>
              </a:extLst>
            </p:cNvPr>
            <p:cNvSpPr/>
            <p:nvPr/>
          </p:nvSpPr>
          <p:spPr bwMode="auto">
            <a:xfrm>
              <a:off x="595437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07660A33-E72E-4D93-B95E-F4AC90E36E9A}"/>
                </a:ext>
              </a:extLst>
            </p:cNvPr>
            <p:cNvSpPr/>
            <p:nvPr/>
          </p:nvSpPr>
          <p:spPr bwMode="auto">
            <a:xfrm>
              <a:off x="566735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98E33687-89C3-4660-A73D-C4E8B296A715}"/>
                </a:ext>
              </a:extLst>
            </p:cNvPr>
            <p:cNvSpPr/>
            <p:nvPr/>
          </p:nvSpPr>
          <p:spPr bwMode="auto">
            <a:xfrm>
              <a:off x="5428591" y="63188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88F424C1-5AAB-4B45-A030-28FC7F9DB58F}"/>
                </a:ext>
              </a:extLst>
            </p:cNvPr>
            <p:cNvSpPr/>
            <p:nvPr/>
          </p:nvSpPr>
          <p:spPr bwMode="auto">
            <a:xfrm>
              <a:off x="5667351" y="67100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759E2C04-6536-4267-8F3E-8606D74A7040}"/>
                </a:ext>
              </a:extLst>
            </p:cNvPr>
            <p:cNvSpPr/>
            <p:nvPr/>
          </p:nvSpPr>
          <p:spPr bwMode="auto">
            <a:xfrm>
              <a:off x="5619091" y="70021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B41EEBE0-9EAB-4811-BD6A-88BA2E50443B}"/>
                </a:ext>
              </a:extLst>
            </p:cNvPr>
            <p:cNvSpPr/>
            <p:nvPr/>
          </p:nvSpPr>
          <p:spPr bwMode="auto">
            <a:xfrm>
              <a:off x="5974691" y="692087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58B9F20F-2EC3-4622-886A-4023763AABC9}"/>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61842" y="3923226"/>
            <a:ext cx="347285" cy="248523"/>
          </a:xfrm>
          <a:prstGeom prst="rect">
            <a:avLst/>
          </a:prstGeom>
        </p:spPr>
      </p:pic>
      <p:pic>
        <p:nvPicPr>
          <p:cNvPr id="9" name="Picture 8">
            <a:extLst>
              <a:ext uri="{FF2B5EF4-FFF2-40B4-BE49-F238E27FC236}">
                <a16:creationId xmlns:a16="http://schemas.microsoft.com/office/drawing/2014/main" id="{7CF00D58-9257-494F-9322-73FEE56ACA56}"/>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38092" y="3907983"/>
            <a:ext cx="349700" cy="349700"/>
          </a:xfrm>
          <a:prstGeom prst="rect">
            <a:avLst/>
          </a:prstGeom>
        </p:spPr>
      </p:pic>
    </p:spTree>
    <p:custDataLst>
      <p:tags r:id="rId1"/>
    </p:custDataLst>
    <p:extLst>
      <p:ext uri="{BB962C8B-B14F-4D97-AF65-F5344CB8AC3E}">
        <p14:creationId xmlns:p14="http://schemas.microsoft.com/office/powerpoint/2010/main" val="228625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6096001"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0" y="549478"/>
            <a:ext cx="6095998" cy="553998"/>
          </a:xfrm>
        </p:spPr>
        <p:txBody>
          <a:bodyPr/>
          <a:lstStyle/>
          <a:p>
            <a:pPr algn="ctr"/>
            <a:r>
              <a:rPr lang="en-US" altLang="en-US">
                <a:solidFill>
                  <a:srgbClr val="0070C0"/>
                </a:solidFill>
              </a:rPr>
              <a:t>Cognitive Services</a:t>
            </a:r>
            <a:endParaRPr lang="en-US" sz="2400" spc="-49">
              <a:solidFill>
                <a:srgbClr val="0070C0"/>
              </a:solidFill>
              <a:cs typeface="Segoe UI Semilight" panose="020B04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73776" y="549478"/>
            <a:ext cx="57404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Bot Service</a:t>
            </a:r>
            <a:endParaRPr kumimoji="0" lang="en-US" sz="2400" b="1" i="0" u="none" strike="noStrike" kern="1200" cap="none" spc="-49" normalizeH="0" baseline="0" noProof="0">
              <a:ln w="3175">
                <a:noFill/>
              </a:ln>
              <a:solidFill>
                <a:srgbClr val="FFFFFF"/>
              </a:solidFill>
              <a:effectLst/>
              <a:uLnTx/>
              <a:uFillTx/>
              <a:latin typeface="Segoe UI Semibold"/>
              <a:ea typeface="+mn-ea"/>
              <a:cs typeface="Segoe UI Semilight" panose="020B0402040204020203" pitchFamily="34" charset="0"/>
            </a:endParaRPr>
          </a:p>
        </p:txBody>
      </p:sp>
      <p:sp>
        <p:nvSpPr>
          <p:cNvPr id="16" name="TextBox 15">
            <a:extLst>
              <a:ext uri="{FF2B5EF4-FFF2-40B4-BE49-F238E27FC236}">
                <a16:creationId xmlns:a16="http://schemas.microsoft.com/office/drawing/2014/main" id="{F019E3DF-3FA9-4A42-A9D4-16BF85492A88}"/>
              </a:ext>
            </a:extLst>
          </p:cNvPr>
          <p:cNvSpPr txBox="1"/>
          <p:nvPr/>
        </p:nvSpPr>
        <p:spPr>
          <a:xfrm>
            <a:off x="387696" y="1979802"/>
            <a:ext cx="5029200" cy="1692771"/>
          </a:xfrm>
          <a:prstGeom prst="rect">
            <a:avLst/>
          </a:prstGeom>
          <a:noFill/>
        </p:spPr>
        <p:txBody>
          <a:bodyPr wrap="square" lIns="0" tIns="0" rIns="0" bIns="0" rtlCol="0">
            <a:spAutoFit/>
          </a:bodyPr>
          <a:lstStyle/>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Infuse your apps with powerful, pre-trained AI models</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Customize easily and tailor to your needs</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Train in the cloud and deploy anywhere</a:t>
            </a:r>
          </a:p>
        </p:txBody>
      </p:sp>
      <p:sp>
        <p:nvSpPr>
          <p:cNvPr id="52" name="TextBox 51">
            <a:extLst>
              <a:ext uri="{FF2B5EF4-FFF2-40B4-BE49-F238E27FC236}">
                <a16:creationId xmlns:a16="http://schemas.microsoft.com/office/drawing/2014/main" id="{E96D686B-0131-451D-BDC9-887B17626DD6}"/>
              </a:ext>
            </a:extLst>
          </p:cNvPr>
          <p:cNvSpPr txBox="1"/>
          <p:nvPr/>
        </p:nvSpPr>
        <p:spPr>
          <a:xfrm>
            <a:off x="6723132" y="1979802"/>
            <a:ext cx="4757620"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Accelerate bot development with an integrated environment and pre-built templates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Engage your audience easily across multiple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813344" y="3146344"/>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07566" y="3847669"/>
              <a:ext cx="276806" cy="276806"/>
            </a:xfrm>
            <a:prstGeom prst="plus">
              <a:avLst>
                <a:gd name="adj" fmla="val 429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2EED3F4B-2C73-4002-B98F-3CB5E2ACD74B}"/>
              </a:ext>
            </a:extLst>
          </p:cNvPr>
          <p:cNvGrpSpPr/>
          <p:nvPr/>
        </p:nvGrpSpPr>
        <p:grpSpPr>
          <a:xfrm>
            <a:off x="6723132" y="4136710"/>
            <a:ext cx="4928766" cy="246249"/>
            <a:chOff x="6723132" y="4136710"/>
            <a:chExt cx="4928766" cy="246249"/>
          </a:xfrm>
        </p:grpSpPr>
        <p:sp>
          <p:nvSpPr>
            <p:cNvPr id="10" name="Freeform: Shape 9">
              <a:extLst>
                <a:ext uri="{FF2B5EF4-FFF2-40B4-BE49-F238E27FC236}">
                  <a16:creationId xmlns:a16="http://schemas.microsoft.com/office/drawing/2014/main" id="{5E72D34D-133B-490A-B332-3436F7F92132}"/>
                </a:ext>
              </a:extLst>
            </p:cNvPr>
            <p:cNvSpPr/>
            <p:nvPr/>
          </p:nvSpPr>
          <p:spPr>
            <a:xfrm>
              <a:off x="11070007" y="4247636"/>
              <a:ext cx="31488" cy="31750"/>
            </a:xfrm>
            <a:custGeom>
              <a:avLst/>
              <a:gdLst>
                <a:gd name="connsiteX0" fmla="*/ 17554 w 31487"/>
                <a:gd name="connsiteY0" fmla="*/ 1230 h 31750"/>
                <a:gd name="connsiteX1" fmla="*/ 33731 w 31487"/>
                <a:gd name="connsiteY1" fmla="*/ 17700 h 31750"/>
                <a:gd name="connsiteX2" fmla="*/ 17397 w 31487"/>
                <a:gd name="connsiteY2" fmla="*/ 34012 h 31750"/>
                <a:gd name="connsiteX3" fmla="*/ 1220 w 31487"/>
                <a:gd name="connsiteY3" fmla="*/ 17621 h 31750"/>
                <a:gd name="connsiteX4" fmla="*/ 17475 w 31487"/>
                <a:gd name="connsiteY4" fmla="*/ 1230 h 31750"/>
                <a:gd name="connsiteX5" fmla="*/ 17554 w 31487"/>
                <a:gd name="connsiteY5" fmla="*/ 123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7" h="31750">
                  <a:moveTo>
                    <a:pt x="17554" y="1230"/>
                  </a:moveTo>
                  <a:cubicBezTo>
                    <a:pt x="26532" y="1274"/>
                    <a:pt x="33774" y="8648"/>
                    <a:pt x="33731" y="17700"/>
                  </a:cubicBezTo>
                  <a:cubicBezTo>
                    <a:pt x="33687" y="26753"/>
                    <a:pt x="26374" y="34056"/>
                    <a:pt x="17397" y="34012"/>
                  </a:cubicBezTo>
                  <a:cubicBezTo>
                    <a:pt x="8450" y="33968"/>
                    <a:pt x="1220" y="26642"/>
                    <a:pt x="1220" y="17621"/>
                  </a:cubicBezTo>
                  <a:cubicBezTo>
                    <a:pt x="1220" y="8568"/>
                    <a:pt x="8497" y="1230"/>
                    <a:pt x="17475" y="1230"/>
                  </a:cubicBezTo>
                  <a:cubicBezTo>
                    <a:pt x="17503" y="1230"/>
                    <a:pt x="17526" y="1230"/>
                    <a:pt x="17554" y="123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969FBA-E479-4864-88A2-63E789EB424B}"/>
                </a:ext>
              </a:extLst>
            </p:cNvPr>
            <p:cNvSpPr/>
            <p:nvPr/>
          </p:nvSpPr>
          <p:spPr>
            <a:xfrm>
              <a:off x="10925458" y="4215795"/>
              <a:ext cx="31488" cy="107156"/>
            </a:xfrm>
            <a:custGeom>
              <a:avLst/>
              <a:gdLst>
                <a:gd name="connsiteX0" fmla="*/ 30485 w 31487"/>
                <a:gd name="connsiteY0" fmla="*/ 17196 h 107156"/>
                <a:gd name="connsiteX1" fmla="*/ 30485 w 31487"/>
                <a:gd name="connsiteY1" fmla="*/ 16760 h 107156"/>
                <a:gd name="connsiteX2" fmla="*/ 16622 w 31487"/>
                <a:gd name="connsiteY2" fmla="*/ 1250 h 107156"/>
                <a:gd name="connsiteX3" fmla="*/ 1240 w 31487"/>
                <a:gd name="connsiteY3" fmla="*/ 15228 h 107156"/>
                <a:gd name="connsiteX4" fmla="*/ 1240 w 31487"/>
                <a:gd name="connsiteY4" fmla="*/ 16760 h 107156"/>
                <a:gd name="connsiteX5" fmla="*/ 1240 w 31487"/>
                <a:gd name="connsiteY5" fmla="*/ 17077 h 107156"/>
                <a:gd name="connsiteX6" fmla="*/ 1240 w 31487"/>
                <a:gd name="connsiteY6" fmla="*/ 17077 h 107156"/>
                <a:gd name="connsiteX7" fmla="*/ 1240 w 31487"/>
                <a:gd name="connsiteY7" fmla="*/ 91333 h 107156"/>
                <a:gd name="connsiteX8" fmla="*/ 1437 w 31487"/>
                <a:gd name="connsiteY8" fmla="*/ 91333 h 107156"/>
                <a:gd name="connsiteX9" fmla="*/ 15300 w 31487"/>
                <a:gd name="connsiteY9" fmla="*/ 106843 h 107156"/>
                <a:gd name="connsiteX10" fmla="*/ 30681 w 31487"/>
                <a:gd name="connsiteY10" fmla="*/ 92865 h 107156"/>
                <a:gd name="connsiteX11" fmla="*/ 30681 w 31487"/>
                <a:gd name="connsiteY11" fmla="*/ 91333 h 107156"/>
                <a:gd name="connsiteX12" fmla="*/ 30681 w 31487"/>
                <a:gd name="connsiteY12" fmla="*/ 91333 h 107156"/>
                <a:gd name="connsiteX13" fmla="*/ 30681 w 31487"/>
                <a:gd name="connsiteY13" fmla="*/ 17196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87" h="107156">
                  <a:moveTo>
                    <a:pt x="30485" y="17196"/>
                  </a:moveTo>
                  <a:lnTo>
                    <a:pt x="30485" y="16760"/>
                  </a:lnTo>
                  <a:cubicBezTo>
                    <a:pt x="30902" y="8616"/>
                    <a:pt x="24699" y="1675"/>
                    <a:pt x="16622" y="1250"/>
                  </a:cubicBezTo>
                  <a:cubicBezTo>
                    <a:pt x="8546" y="829"/>
                    <a:pt x="1658" y="7088"/>
                    <a:pt x="1240" y="15228"/>
                  </a:cubicBezTo>
                  <a:cubicBezTo>
                    <a:pt x="1213" y="15740"/>
                    <a:pt x="1213" y="16252"/>
                    <a:pt x="1240" y="16760"/>
                  </a:cubicBezTo>
                  <a:lnTo>
                    <a:pt x="1240" y="17077"/>
                  </a:lnTo>
                  <a:lnTo>
                    <a:pt x="1240" y="17077"/>
                  </a:lnTo>
                  <a:lnTo>
                    <a:pt x="1240" y="91333"/>
                  </a:lnTo>
                  <a:lnTo>
                    <a:pt x="1437" y="91333"/>
                  </a:lnTo>
                  <a:cubicBezTo>
                    <a:pt x="1020" y="99477"/>
                    <a:pt x="7223" y="106418"/>
                    <a:pt x="15300" y="106843"/>
                  </a:cubicBezTo>
                  <a:cubicBezTo>
                    <a:pt x="23376" y="107263"/>
                    <a:pt x="30264" y="101004"/>
                    <a:pt x="30681" y="92865"/>
                  </a:cubicBezTo>
                  <a:cubicBezTo>
                    <a:pt x="30709" y="92353"/>
                    <a:pt x="30709" y="91841"/>
                    <a:pt x="30681" y="91333"/>
                  </a:cubicBezTo>
                  <a:lnTo>
                    <a:pt x="30681" y="91333"/>
                  </a:lnTo>
                  <a:lnTo>
                    <a:pt x="30681" y="17196"/>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017E808-0529-4740-AB5B-9743A0684A36}"/>
                </a:ext>
              </a:extLst>
            </p:cNvPr>
            <p:cNvSpPr/>
            <p:nvPr/>
          </p:nvSpPr>
          <p:spPr>
            <a:xfrm>
              <a:off x="10819523" y="4177302"/>
              <a:ext cx="90527" cy="142875"/>
            </a:xfrm>
            <a:custGeom>
              <a:avLst/>
              <a:gdLst>
                <a:gd name="connsiteX0" fmla="*/ 87102 w 90526"/>
                <a:gd name="connsiteY0" fmla="*/ 121253 h 142875"/>
                <a:gd name="connsiteX1" fmla="*/ 60259 w 90526"/>
                <a:gd name="connsiteY1" fmla="*/ 84741 h 142875"/>
                <a:gd name="connsiteX2" fmla="*/ 79467 w 90526"/>
                <a:gd name="connsiteY2" fmla="*/ 65651 h 142875"/>
                <a:gd name="connsiteX3" fmla="*/ 79467 w 90526"/>
                <a:gd name="connsiteY3" fmla="*/ 65651 h 142875"/>
                <a:gd name="connsiteX4" fmla="*/ 79010 w 90526"/>
                <a:gd name="connsiteY4" fmla="*/ 44553 h 142875"/>
                <a:gd name="connsiteX5" fmla="*/ 68800 w 90526"/>
                <a:gd name="connsiteY5" fmla="*/ 40410 h 142875"/>
                <a:gd name="connsiteX6" fmla="*/ 68800 w 90526"/>
                <a:gd name="connsiteY6" fmla="*/ 40410 h 142875"/>
                <a:gd name="connsiteX7" fmla="*/ 57858 w 90526"/>
                <a:gd name="connsiteY7" fmla="*/ 45331 h 142875"/>
                <a:gd name="connsiteX8" fmla="*/ 57858 w 90526"/>
                <a:gd name="connsiteY8" fmla="*/ 45331 h 142875"/>
                <a:gd name="connsiteX9" fmla="*/ 30582 w 90526"/>
                <a:gd name="connsiteY9" fmla="*/ 72279 h 142875"/>
                <a:gd name="connsiteX10" fmla="*/ 30582 w 90526"/>
                <a:gd name="connsiteY10" fmla="*/ 17470 h 142875"/>
                <a:gd name="connsiteX11" fmla="*/ 30582 w 90526"/>
                <a:gd name="connsiteY11" fmla="*/ 17470 h 142875"/>
                <a:gd name="connsiteX12" fmla="*/ 30582 w 90526"/>
                <a:gd name="connsiteY12" fmla="*/ 16637 h 142875"/>
                <a:gd name="connsiteX13" fmla="*/ 16834 w 90526"/>
                <a:gd name="connsiteY13" fmla="*/ 1250 h 142875"/>
                <a:gd name="connsiteX14" fmla="*/ 1574 w 90526"/>
                <a:gd name="connsiteY14" fmla="*/ 15113 h 142875"/>
                <a:gd name="connsiteX15" fmla="*/ 1574 w 90526"/>
                <a:gd name="connsiteY15" fmla="*/ 16637 h 142875"/>
                <a:gd name="connsiteX16" fmla="*/ 1574 w 90526"/>
                <a:gd name="connsiteY16" fmla="*/ 17153 h 142875"/>
                <a:gd name="connsiteX17" fmla="*/ 1220 w 90526"/>
                <a:gd name="connsiteY17" fmla="*/ 17153 h 142875"/>
                <a:gd name="connsiteX18" fmla="*/ 1220 w 90526"/>
                <a:gd name="connsiteY18" fmla="*/ 129627 h 142875"/>
                <a:gd name="connsiteX19" fmla="*/ 1574 w 90526"/>
                <a:gd name="connsiteY19" fmla="*/ 129627 h 142875"/>
                <a:gd name="connsiteX20" fmla="*/ 1574 w 90526"/>
                <a:gd name="connsiteY20" fmla="*/ 129905 h 142875"/>
                <a:gd name="connsiteX21" fmla="*/ 15606 w 90526"/>
                <a:gd name="connsiteY21" fmla="*/ 144887 h 142875"/>
                <a:gd name="connsiteX22" fmla="*/ 30464 w 90526"/>
                <a:gd name="connsiteY22" fmla="*/ 130739 h 142875"/>
                <a:gd name="connsiteX23" fmla="*/ 30661 w 90526"/>
                <a:gd name="connsiteY23" fmla="*/ 130739 h 142875"/>
                <a:gd name="connsiteX24" fmla="*/ 30661 w 90526"/>
                <a:gd name="connsiteY24" fmla="*/ 111331 h 142875"/>
                <a:gd name="connsiteX25" fmla="*/ 38100 w 90526"/>
                <a:gd name="connsiteY25" fmla="*/ 104346 h 142875"/>
                <a:gd name="connsiteX26" fmla="*/ 62424 w 90526"/>
                <a:gd name="connsiteY26" fmla="*/ 137128 h 142875"/>
                <a:gd name="connsiteX27" fmla="*/ 75137 w 90526"/>
                <a:gd name="connsiteY27" fmla="*/ 144669 h 142875"/>
                <a:gd name="connsiteX28" fmla="*/ 89826 w 90526"/>
                <a:gd name="connsiteY28" fmla="*/ 129401 h 142875"/>
                <a:gd name="connsiteX29" fmla="*/ 87457 w 90526"/>
                <a:gd name="connsiteY29" fmla="*/ 12149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526" h="142875">
                  <a:moveTo>
                    <a:pt x="87102" y="121253"/>
                  </a:moveTo>
                  <a:lnTo>
                    <a:pt x="60259" y="84741"/>
                  </a:lnTo>
                  <a:lnTo>
                    <a:pt x="79467" y="65651"/>
                  </a:lnTo>
                  <a:lnTo>
                    <a:pt x="79467" y="65651"/>
                  </a:lnTo>
                  <a:cubicBezTo>
                    <a:pt x="85119" y="59698"/>
                    <a:pt x="84914" y="50252"/>
                    <a:pt x="79010" y="44553"/>
                  </a:cubicBezTo>
                  <a:cubicBezTo>
                    <a:pt x="76263" y="41898"/>
                    <a:pt x="72606" y="40418"/>
                    <a:pt x="68800" y="40410"/>
                  </a:cubicBezTo>
                  <a:lnTo>
                    <a:pt x="68800" y="40410"/>
                  </a:lnTo>
                  <a:cubicBezTo>
                    <a:pt x="64620" y="40382"/>
                    <a:pt x="60629" y="42176"/>
                    <a:pt x="57858" y="45331"/>
                  </a:cubicBezTo>
                  <a:lnTo>
                    <a:pt x="57858" y="45331"/>
                  </a:lnTo>
                  <a:lnTo>
                    <a:pt x="30582" y="72279"/>
                  </a:lnTo>
                  <a:lnTo>
                    <a:pt x="30582" y="17470"/>
                  </a:lnTo>
                  <a:lnTo>
                    <a:pt x="30582" y="17470"/>
                  </a:lnTo>
                  <a:cubicBezTo>
                    <a:pt x="30602" y="17193"/>
                    <a:pt x="30602" y="16915"/>
                    <a:pt x="30582" y="16637"/>
                  </a:cubicBezTo>
                  <a:cubicBezTo>
                    <a:pt x="30999" y="8561"/>
                    <a:pt x="24843" y="1671"/>
                    <a:pt x="16834" y="1250"/>
                  </a:cubicBezTo>
                  <a:cubicBezTo>
                    <a:pt x="8824" y="830"/>
                    <a:pt x="1991" y="7037"/>
                    <a:pt x="1574" y="15113"/>
                  </a:cubicBezTo>
                  <a:cubicBezTo>
                    <a:pt x="1546" y="15621"/>
                    <a:pt x="1546" y="16129"/>
                    <a:pt x="1574" y="16637"/>
                  </a:cubicBezTo>
                  <a:lnTo>
                    <a:pt x="1574" y="17153"/>
                  </a:lnTo>
                  <a:lnTo>
                    <a:pt x="1220" y="17153"/>
                  </a:lnTo>
                  <a:lnTo>
                    <a:pt x="1220" y="129627"/>
                  </a:lnTo>
                  <a:lnTo>
                    <a:pt x="1574" y="129627"/>
                  </a:lnTo>
                  <a:cubicBezTo>
                    <a:pt x="1554" y="129719"/>
                    <a:pt x="1554" y="129814"/>
                    <a:pt x="1574" y="129905"/>
                  </a:cubicBezTo>
                  <a:cubicBezTo>
                    <a:pt x="1346" y="137950"/>
                    <a:pt x="7628" y="144657"/>
                    <a:pt x="15606" y="144887"/>
                  </a:cubicBezTo>
                  <a:cubicBezTo>
                    <a:pt x="23584" y="145117"/>
                    <a:pt x="30236" y="138783"/>
                    <a:pt x="30464" y="130739"/>
                  </a:cubicBezTo>
                  <a:lnTo>
                    <a:pt x="30661" y="130739"/>
                  </a:lnTo>
                  <a:lnTo>
                    <a:pt x="30661" y="111331"/>
                  </a:lnTo>
                  <a:lnTo>
                    <a:pt x="38100" y="104346"/>
                  </a:lnTo>
                  <a:lnTo>
                    <a:pt x="62424" y="137128"/>
                  </a:lnTo>
                  <a:cubicBezTo>
                    <a:pt x="65006" y="141768"/>
                    <a:pt x="69863" y="144649"/>
                    <a:pt x="75137" y="144669"/>
                  </a:cubicBezTo>
                  <a:cubicBezTo>
                    <a:pt x="83375" y="144542"/>
                    <a:pt x="89952" y="137708"/>
                    <a:pt x="89826" y="129401"/>
                  </a:cubicBezTo>
                  <a:cubicBezTo>
                    <a:pt x="89783" y="126591"/>
                    <a:pt x="88964" y="123853"/>
                    <a:pt x="87457" y="12149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F8F3F0B-FF94-40DD-8B0E-FD4AB21B7A01}"/>
                </a:ext>
              </a:extLst>
            </p:cNvPr>
            <p:cNvSpPr/>
            <p:nvPr/>
          </p:nvSpPr>
          <p:spPr>
            <a:xfrm>
              <a:off x="10976056" y="4177460"/>
              <a:ext cx="90527" cy="142875"/>
            </a:xfrm>
            <a:custGeom>
              <a:avLst/>
              <a:gdLst>
                <a:gd name="connsiteX0" fmla="*/ 86905 w 90526"/>
                <a:gd name="connsiteY0" fmla="*/ 121253 h 142875"/>
                <a:gd name="connsiteX1" fmla="*/ 87102 w 90526"/>
                <a:gd name="connsiteY1" fmla="*/ 121253 h 142875"/>
                <a:gd name="connsiteX2" fmla="*/ 60259 w 90526"/>
                <a:gd name="connsiteY2" fmla="*/ 84741 h 142875"/>
                <a:gd name="connsiteX3" fmla="*/ 79466 w 90526"/>
                <a:gd name="connsiteY3" fmla="*/ 65651 h 142875"/>
                <a:gd name="connsiteX4" fmla="*/ 79466 w 90526"/>
                <a:gd name="connsiteY4" fmla="*/ 65651 h 142875"/>
                <a:gd name="connsiteX5" fmla="*/ 79010 w 90526"/>
                <a:gd name="connsiteY5" fmla="*/ 44553 h 142875"/>
                <a:gd name="connsiteX6" fmla="*/ 68800 w 90526"/>
                <a:gd name="connsiteY6" fmla="*/ 40410 h 142875"/>
                <a:gd name="connsiteX7" fmla="*/ 68800 w 90526"/>
                <a:gd name="connsiteY7" fmla="*/ 40410 h 142875"/>
                <a:gd name="connsiteX8" fmla="*/ 57858 w 90526"/>
                <a:gd name="connsiteY8" fmla="*/ 45331 h 142875"/>
                <a:gd name="connsiteX9" fmla="*/ 57858 w 90526"/>
                <a:gd name="connsiteY9" fmla="*/ 45331 h 142875"/>
                <a:gd name="connsiteX10" fmla="*/ 30543 w 90526"/>
                <a:gd name="connsiteY10" fmla="*/ 72279 h 142875"/>
                <a:gd name="connsiteX11" fmla="*/ 30543 w 90526"/>
                <a:gd name="connsiteY11" fmla="*/ 17470 h 142875"/>
                <a:gd name="connsiteX12" fmla="*/ 30543 w 90526"/>
                <a:gd name="connsiteY12" fmla="*/ 17470 h 142875"/>
                <a:gd name="connsiteX13" fmla="*/ 30543 w 90526"/>
                <a:gd name="connsiteY13" fmla="*/ 16637 h 142875"/>
                <a:gd name="connsiteX14" fmla="*/ 16794 w 90526"/>
                <a:gd name="connsiteY14" fmla="*/ 1250 h 142875"/>
                <a:gd name="connsiteX15" fmla="*/ 1535 w 90526"/>
                <a:gd name="connsiteY15" fmla="*/ 15113 h 142875"/>
                <a:gd name="connsiteX16" fmla="*/ 1535 w 90526"/>
                <a:gd name="connsiteY16" fmla="*/ 16637 h 142875"/>
                <a:gd name="connsiteX17" fmla="*/ 1535 w 90526"/>
                <a:gd name="connsiteY17" fmla="*/ 17153 h 142875"/>
                <a:gd name="connsiteX18" fmla="*/ 1220 w 90526"/>
                <a:gd name="connsiteY18" fmla="*/ 17153 h 142875"/>
                <a:gd name="connsiteX19" fmla="*/ 1220 w 90526"/>
                <a:gd name="connsiteY19" fmla="*/ 129627 h 142875"/>
                <a:gd name="connsiteX20" fmla="*/ 1574 w 90526"/>
                <a:gd name="connsiteY20" fmla="*/ 129627 h 142875"/>
                <a:gd name="connsiteX21" fmla="*/ 1574 w 90526"/>
                <a:gd name="connsiteY21" fmla="*/ 129905 h 142875"/>
                <a:gd name="connsiteX22" fmla="*/ 16235 w 90526"/>
                <a:gd name="connsiteY22" fmla="*/ 144252 h 142875"/>
                <a:gd name="connsiteX23" fmla="*/ 30425 w 90526"/>
                <a:gd name="connsiteY23" fmla="*/ 130739 h 142875"/>
                <a:gd name="connsiteX24" fmla="*/ 30621 w 90526"/>
                <a:gd name="connsiteY24" fmla="*/ 130739 h 142875"/>
                <a:gd name="connsiteX25" fmla="*/ 30621 w 90526"/>
                <a:gd name="connsiteY25" fmla="*/ 111331 h 142875"/>
                <a:gd name="connsiteX26" fmla="*/ 38100 w 90526"/>
                <a:gd name="connsiteY26" fmla="*/ 104346 h 142875"/>
                <a:gd name="connsiteX27" fmla="*/ 62384 w 90526"/>
                <a:gd name="connsiteY27" fmla="*/ 137128 h 142875"/>
                <a:gd name="connsiteX28" fmla="*/ 82194 w 90526"/>
                <a:gd name="connsiteY28" fmla="*/ 143204 h 142875"/>
                <a:gd name="connsiteX29" fmla="*/ 89936 w 90526"/>
                <a:gd name="connsiteY29" fmla="*/ 129667 h 142875"/>
                <a:gd name="connsiteX30" fmla="*/ 86905 w 90526"/>
                <a:gd name="connsiteY30" fmla="*/ 121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26" h="142875">
                  <a:moveTo>
                    <a:pt x="86905" y="121253"/>
                  </a:moveTo>
                  <a:lnTo>
                    <a:pt x="87102" y="121253"/>
                  </a:lnTo>
                  <a:lnTo>
                    <a:pt x="60259" y="84741"/>
                  </a:lnTo>
                  <a:lnTo>
                    <a:pt x="79466" y="65651"/>
                  </a:lnTo>
                  <a:lnTo>
                    <a:pt x="79466" y="65651"/>
                  </a:lnTo>
                  <a:cubicBezTo>
                    <a:pt x="85119" y="59698"/>
                    <a:pt x="84914" y="50252"/>
                    <a:pt x="79010" y="44553"/>
                  </a:cubicBezTo>
                  <a:cubicBezTo>
                    <a:pt x="76263" y="41898"/>
                    <a:pt x="72606" y="40418"/>
                    <a:pt x="68800" y="40410"/>
                  </a:cubicBezTo>
                  <a:lnTo>
                    <a:pt x="68800" y="40410"/>
                  </a:lnTo>
                  <a:cubicBezTo>
                    <a:pt x="64620" y="40390"/>
                    <a:pt x="60637" y="42184"/>
                    <a:pt x="57858" y="45331"/>
                  </a:cubicBezTo>
                  <a:lnTo>
                    <a:pt x="57858" y="45331"/>
                  </a:lnTo>
                  <a:lnTo>
                    <a:pt x="30543" y="72279"/>
                  </a:lnTo>
                  <a:lnTo>
                    <a:pt x="30543" y="17470"/>
                  </a:lnTo>
                  <a:lnTo>
                    <a:pt x="30543" y="17470"/>
                  </a:lnTo>
                  <a:lnTo>
                    <a:pt x="30543" y="16637"/>
                  </a:lnTo>
                  <a:cubicBezTo>
                    <a:pt x="30960" y="8561"/>
                    <a:pt x="24804" y="1671"/>
                    <a:pt x="16794" y="1250"/>
                  </a:cubicBezTo>
                  <a:cubicBezTo>
                    <a:pt x="8785" y="829"/>
                    <a:pt x="1952" y="7037"/>
                    <a:pt x="1535" y="15113"/>
                  </a:cubicBezTo>
                  <a:cubicBezTo>
                    <a:pt x="1507" y="15621"/>
                    <a:pt x="1507" y="16129"/>
                    <a:pt x="1535" y="16637"/>
                  </a:cubicBezTo>
                  <a:lnTo>
                    <a:pt x="1535" y="17153"/>
                  </a:lnTo>
                  <a:lnTo>
                    <a:pt x="1220" y="17153"/>
                  </a:lnTo>
                  <a:lnTo>
                    <a:pt x="1220" y="129627"/>
                  </a:lnTo>
                  <a:lnTo>
                    <a:pt x="1574" y="129627"/>
                  </a:lnTo>
                  <a:lnTo>
                    <a:pt x="1574" y="129905"/>
                  </a:lnTo>
                  <a:cubicBezTo>
                    <a:pt x="1692" y="137950"/>
                    <a:pt x="8257" y="144371"/>
                    <a:pt x="16235" y="144252"/>
                  </a:cubicBezTo>
                  <a:cubicBezTo>
                    <a:pt x="23722" y="144137"/>
                    <a:pt x="29885" y="138271"/>
                    <a:pt x="30425" y="130739"/>
                  </a:cubicBezTo>
                  <a:lnTo>
                    <a:pt x="30621" y="130739"/>
                  </a:lnTo>
                  <a:lnTo>
                    <a:pt x="30621" y="111331"/>
                  </a:lnTo>
                  <a:lnTo>
                    <a:pt x="38100" y="104346"/>
                  </a:lnTo>
                  <a:lnTo>
                    <a:pt x="62384" y="137128"/>
                  </a:lnTo>
                  <a:cubicBezTo>
                    <a:pt x="66191" y="144324"/>
                    <a:pt x="75058" y="147042"/>
                    <a:pt x="82194" y="143204"/>
                  </a:cubicBezTo>
                  <a:cubicBezTo>
                    <a:pt x="87126" y="140553"/>
                    <a:pt x="90129" y="135299"/>
                    <a:pt x="89936" y="129667"/>
                  </a:cubicBezTo>
                  <a:cubicBezTo>
                    <a:pt x="89794" y="126619"/>
                    <a:pt x="88736" y="123682"/>
                    <a:pt x="86905" y="12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45E4712-B5C8-4A57-9B7F-C8E00D57C63B}"/>
                </a:ext>
              </a:extLst>
            </p:cNvPr>
            <p:cNvSpPr/>
            <p:nvPr/>
          </p:nvSpPr>
          <p:spPr>
            <a:xfrm>
              <a:off x="7342769" y="4141711"/>
              <a:ext cx="188926" cy="230188"/>
            </a:xfrm>
            <a:custGeom>
              <a:avLst/>
              <a:gdLst>
                <a:gd name="connsiteX0" fmla="*/ 1220 w 188925"/>
                <a:gd name="connsiteY0" fmla="*/ 186848 h 230187"/>
                <a:gd name="connsiteX1" fmla="*/ 1220 w 188925"/>
                <a:gd name="connsiteY1" fmla="*/ 46990 h 230187"/>
                <a:gd name="connsiteX2" fmla="*/ 123943 w 188925"/>
                <a:gd name="connsiteY2" fmla="*/ 1230 h 230187"/>
                <a:gd name="connsiteX3" fmla="*/ 190618 w 188925"/>
                <a:gd name="connsiteY3" fmla="*/ 22741 h 230187"/>
                <a:gd name="connsiteX4" fmla="*/ 190618 w 188925"/>
                <a:gd name="connsiteY4" fmla="*/ 211058 h 230187"/>
                <a:gd name="connsiteX5" fmla="*/ 123943 w 188925"/>
                <a:gd name="connsiteY5" fmla="*/ 231338 h 230187"/>
                <a:gd name="connsiteX6" fmla="*/ 1220 w 188925"/>
                <a:gd name="connsiteY6" fmla="*/ 186848 h 230187"/>
                <a:gd name="connsiteX7" fmla="*/ 123943 w 188925"/>
                <a:gd name="connsiteY7" fmla="*/ 201731 h 230187"/>
                <a:gd name="connsiteX8" fmla="*/ 123943 w 188925"/>
                <a:gd name="connsiteY8" fmla="*/ 38893 h 230187"/>
                <a:gd name="connsiteX9" fmla="*/ 43886 w 188925"/>
                <a:gd name="connsiteY9" fmla="*/ 57745 h 230187"/>
                <a:gd name="connsiteX10" fmla="*/ 43886 w 188925"/>
                <a:gd name="connsiteY10" fmla="*/ 168037 h 230187"/>
                <a:gd name="connsiteX11" fmla="*/ 1220 w 188925"/>
                <a:gd name="connsiteY11" fmla="*/ 186848 h 230187"/>
                <a:gd name="connsiteX12" fmla="*/ 1220 w 188925"/>
                <a:gd name="connsiteY12" fmla="*/ 18684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25" h="230187">
                  <a:moveTo>
                    <a:pt x="1220" y="186848"/>
                  </a:moveTo>
                  <a:lnTo>
                    <a:pt x="1220" y="46990"/>
                  </a:lnTo>
                  <a:lnTo>
                    <a:pt x="123943" y="1230"/>
                  </a:lnTo>
                  <a:lnTo>
                    <a:pt x="190618" y="22741"/>
                  </a:lnTo>
                  <a:lnTo>
                    <a:pt x="190618" y="211058"/>
                  </a:lnTo>
                  <a:lnTo>
                    <a:pt x="123943" y="231338"/>
                  </a:lnTo>
                  <a:lnTo>
                    <a:pt x="1220" y="186848"/>
                  </a:lnTo>
                  <a:lnTo>
                    <a:pt x="123943" y="201731"/>
                  </a:lnTo>
                  <a:lnTo>
                    <a:pt x="123943" y="38893"/>
                  </a:lnTo>
                  <a:lnTo>
                    <a:pt x="43886" y="57745"/>
                  </a:lnTo>
                  <a:lnTo>
                    <a:pt x="43886" y="168037"/>
                  </a:lnTo>
                  <a:lnTo>
                    <a:pt x="1220" y="186848"/>
                  </a:lnTo>
                  <a:lnTo>
                    <a:pt x="1220" y="18684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7602B4-2967-4F59-BFE0-212868E4DEC3}"/>
                </a:ext>
              </a:extLst>
            </p:cNvPr>
            <p:cNvSpPr/>
            <p:nvPr/>
          </p:nvSpPr>
          <p:spPr>
            <a:xfrm>
              <a:off x="9082508" y="4150690"/>
              <a:ext cx="224349" cy="230188"/>
            </a:xfrm>
            <a:custGeom>
              <a:avLst/>
              <a:gdLst>
                <a:gd name="connsiteX0" fmla="*/ 149307 w 224349"/>
                <a:gd name="connsiteY0" fmla="*/ 230426 h 230187"/>
                <a:gd name="connsiteX1" fmla="*/ 138995 w 224349"/>
                <a:gd name="connsiteY1" fmla="*/ 227330 h 230187"/>
                <a:gd name="connsiteX2" fmla="*/ 120969 w 224349"/>
                <a:gd name="connsiteY2" fmla="*/ 226259 h 230187"/>
                <a:gd name="connsiteX3" fmla="*/ 96723 w 224349"/>
                <a:gd name="connsiteY3" fmla="*/ 225227 h 230187"/>
                <a:gd name="connsiteX4" fmla="*/ 10644 w 224349"/>
                <a:gd name="connsiteY4" fmla="*/ 146249 h 230187"/>
                <a:gd name="connsiteX5" fmla="*/ 8086 w 224349"/>
                <a:gd name="connsiteY5" fmla="*/ 115570 h 230187"/>
                <a:gd name="connsiteX6" fmla="*/ 4976 w 224349"/>
                <a:gd name="connsiteY6" fmla="*/ 85447 h 230187"/>
                <a:gd name="connsiteX7" fmla="*/ 42250 w 224349"/>
                <a:gd name="connsiteY7" fmla="*/ 5001 h 230187"/>
                <a:gd name="connsiteX8" fmla="*/ 63740 w 224349"/>
                <a:gd name="connsiteY8" fmla="*/ 1230 h 230187"/>
                <a:gd name="connsiteX9" fmla="*/ 89520 w 224349"/>
                <a:gd name="connsiteY9" fmla="*/ 6945 h 230187"/>
                <a:gd name="connsiteX10" fmla="*/ 112191 w 224349"/>
                <a:gd name="connsiteY10" fmla="*/ 9565 h 230187"/>
                <a:gd name="connsiteX11" fmla="*/ 139507 w 224349"/>
                <a:gd name="connsiteY11" fmla="*/ 12144 h 230187"/>
                <a:gd name="connsiteX12" fmla="*/ 212165 w 224349"/>
                <a:gd name="connsiteY12" fmla="*/ 71398 h 230187"/>
                <a:gd name="connsiteX13" fmla="*/ 221965 w 224349"/>
                <a:gd name="connsiteY13" fmla="*/ 129620 h 230187"/>
                <a:gd name="connsiteX14" fmla="*/ 223500 w 224349"/>
                <a:gd name="connsiteY14" fmla="*/ 148828 h 230187"/>
                <a:gd name="connsiteX15" fmla="*/ 203820 w 224349"/>
                <a:gd name="connsiteY15" fmla="*/ 217964 h 230187"/>
                <a:gd name="connsiteX16" fmla="*/ 177528 w 224349"/>
                <a:gd name="connsiteY16" fmla="*/ 230942 h 230187"/>
                <a:gd name="connsiteX17" fmla="*/ 149701 w 224349"/>
                <a:gd name="connsiteY17" fmla="*/ 230426 h 230187"/>
                <a:gd name="connsiteX18" fmla="*/ 135374 w 224349"/>
                <a:gd name="connsiteY18" fmla="*/ 190421 h 230187"/>
                <a:gd name="connsiteX19" fmla="*/ 173002 w 224349"/>
                <a:gd name="connsiteY19" fmla="*/ 163910 h 230187"/>
                <a:gd name="connsiteX20" fmla="*/ 168357 w 224349"/>
                <a:gd name="connsiteY20" fmla="*/ 120253 h 230187"/>
                <a:gd name="connsiteX21" fmla="*/ 118371 w 224349"/>
                <a:gd name="connsiteY21" fmla="*/ 98425 h 230187"/>
                <a:gd name="connsiteX22" fmla="*/ 90032 w 224349"/>
                <a:gd name="connsiteY22" fmla="*/ 86995 h 230187"/>
                <a:gd name="connsiteX23" fmla="*/ 88851 w 224349"/>
                <a:gd name="connsiteY23" fmla="*/ 75267 h 230187"/>
                <a:gd name="connsiteX24" fmla="*/ 88851 w 224349"/>
                <a:gd name="connsiteY24" fmla="*/ 75267 h 230187"/>
                <a:gd name="connsiteX25" fmla="*/ 89001 w 224349"/>
                <a:gd name="connsiteY25" fmla="*/ 75089 h 230187"/>
                <a:gd name="connsiteX26" fmla="*/ 110137 w 224349"/>
                <a:gd name="connsiteY26" fmla="*/ 66239 h 230187"/>
                <a:gd name="connsiteX27" fmla="*/ 140522 w 224349"/>
                <a:gd name="connsiteY27" fmla="*/ 82868 h 230187"/>
                <a:gd name="connsiteX28" fmla="*/ 162682 w 224349"/>
                <a:gd name="connsiteY28" fmla="*/ 91718 h 230187"/>
                <a:gd name="connsiteX29" fmla="*/ 160635 w 224349"/>
                <a:gd name="connsiteY29" fmla="*/ 56356 h 230187"/>
                <a:gd name="connsiteX30" fmla="*/ 114230 w 224349"/>
                <a:gd name="connsiteY30" fmla="*/ 42347 h 230187"/>
                <a:gd name="connsiteX31" fmla="*/ 65779 w 224349"/>
                <a:gd name="connsiteY31" fmla="*/ 57428 h 230187"/>
                <a:gd name="connsiteX32" fmla="*/ 56018 w 224349"/>
                <a:gd name="connsiteY32" fmla="*/ 83384 h 230187"/>
                <a:gd name="connsiteX33" fmla="*/ 66290 w 224349"/>
                <a:gd name="connsiteY33" fmla="*/ 108863 h 230187"/>
                <a:gd name="connsiteX34" fmla="*/ 111160 w 224349"/>
                <a:gd name="connsiteY34" fmla="*/ 127556 h 230187"/>
                <a:gd name="connsiteX35" fmla="*/ 140522 w 224349"/>
                <a:gd name="connsiteY35" fmla="*/ 140057 h 230187"/>
                <a:gd name="connsiteX36" fmla="*/ 143632 w 224349"/>
                <a:gd name="connsiteY36" fmla="*/ 149384 h 230187"/>
                <a:gd name="connsiteX37" fmla="*/ 138987 w 224349"/>
                <a:gd name="connsiteY37" fmla="*/ 159782 h 230187"/>
                <a:gd name="connsiteX38" fmla="*/ 111672 w 224349"/>
                <a:gd name="connsiteY38" fmla="*/ 168116 h 230187"/>
                <a:gd name="connsiteX39" fmla="*/ 84356 w 224349"/>
                <a:gd name="connsiteY39" fmla="*/ 148273 h 230187"/>
                <a:gd name="connsiteX40" fmla="*/ 68376 w 224349"/>
                <a:gd name="connsiteY40" fmla="*/ 134779 h 230187"/>
                <a:gd name="connsiteX41" fmla="*/ 56018 w 224349"/>
                <a:gd name="connsiteY41" fmla="*/ 163354 h 230187"/>
                <a:gd name="connsiteX42" fmla="*/ 93094 w 224349"/>
                <a:gd name="connsiteY42" fmla="*/ 190381 h 230187"/>
                <a:gd name="connsiteX43" fmla="*/ 135878 w 224349"/>
                <a:gd name="connsiteY43" fmla="*/ 190381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4349" h="230187">
                  <a:moveTo>
                    <a:pt x="149307" y="230426"/>
                  </a:moveTo>
                  <a:cubicBezTo>
                    <a:pt x="146198" y="229394"/>
                    <a:pt x="141436" y="228362"/>
                    <a:pt x="138995" y="227330"/>
                  </a:cubicBezTo>
                  <a:cubicBezTo>
                    <a:pt x="136555" y="226298"/>
                    <a:pt x="132304" y="225743"/>
                    <a:pt x="120969" y="226259"/>
                  </a:cubicBezTo>
                  <a:cubicBezTo>
                    <a:pt x="112872" y="226759"/>
                    <a:pt x="104749" y="226413"/>
                    <a:pt x="96723" y="225227"/>
                  </a:cubicBezTo>
                  <a:cubicBezTo>
                    <a:pt x="55321" y="217853"/>
                    <a:pt x="21822" y="187119"/>
                    <a:pt x="10644" y="146249"/>
                  </a:cubicBezTo>
                  <a:cubicBezTo>
                    <a:pt x="8597" y="138311"/>
                    <a:pt x="8086" y="134342"/>
                    <a:pt x="8086" y="115570"/>
                  </a:cubicBezTo>
                  <a:cubicBezTo>
                    <a:pt x="8086" y="95290"/>
                    <a:pt x="7574" y="93742"/>
                    <a:pt x="4976" y="85447"/>
                  </a:cubicBezTo>
                  <a:cubicBezTo>
                    <a:pt x="-6761" y="52856"/>
                    <a:pt x="9924" y="16836"/>
                    <a:pt x="42250" y="5001"/>
                  </a:cubicBezTo>
                  <a:cubicBezTo>
                    <a:pt x="49138" y="2481"/>
                    <a:pt x="56411" y="1203"/>
                    <a:pt x="63740" y="1230"/>
                  </a:cubicBezTo>
                  <a:cubicBezTo>
                    <a:pt x="72627" y="1361"/>
                    <a:pt x="81397" y="3306"/>
                    <a:pt x="89520" y="6945"/>
                  </a:cubicBezTo>
                  <a:cubicBezTo>
                    <a:pt x="93653" y="9049"/>
                    <a:pt x="96211" y="9565"/>
                    <a:pt x="112191" y="9565"/>
                  </a:cubicBezTo>
                  <a:cubicBezTo>
                    <a:pt x="126636" y="9565"/>
                    <a:pt x="132304" y="10081"/>
                    <a:pt x="139507" y="12144"/>
                  </a:cubicBezTo>
                  <a:cubicBezTo>
                    <a:pt x="171325" y="19884"/>
                    <a:pt x="198007" y="41640"/>
                    <a:pt x="212165" y="71398"/>
                  </a:cubicBezTo>
                  <a:cubicBezTo>
                    <a:pt x="220902" y="89456"/>
                    <a:pt x="224303" y="109665"/>
                    <a:pt x="221965" y="129620"/>
                  </a:cubicBezTo>
                  <a:cubicBezTo>
                    <a:pt x="220942" y="141050"/>
                    <a:pt x="220942" y="142081"/>
                    <a:pt x="223500" y="148828"/>
                  </a:cubicBezTo>
                  <a:cubicBezTo>
                    <a:pt x="231766" y="173760"/>
                    <a:pt x="223941" y="201248"/>
                    <a:pt x="203820" y="217964"/>
                  </a:cubicBezTo>
                  <a:cubicBezTo>
                    <a:pt x="195889" y="223826"/>
                    <a:pt x="186986" y="228219"/>
                    <a:pt x="177528" y="230942"/>
                  </a:cubicBezTo>
                  <a:cubicBezTo>
                    <a:pt x="168310" y="232617"/>
                    <a:pt x="158852" y="232442"/>
                    <a:pt x="149701" y="230426"/>
                  </a:cubicBezTo>
                  <a:close/>
                  <a:moveTo>
                    <a:pt x="135374" y="190421"/>
                  </a:moveTo>
                  <a:cubicBezTo>
                    <a:pt x="152417" y="186769"/>
                    <a:pt x="167334" y="176371"/>
                    <a:pt x="173002" y="163910"/>
                  </a:cubicBezTo>
                  <a:cubicBezTo>
                    <a:pt x="180252" y="149729"/>
                    <a:pt x="178426" y="132560"/>
                    <a:pt x="168357" y="120253"/>
                  </a:cubicBezTo>
                  <a:cubicBezTo>
                    <a:pt x="160131" y="110887"/>
                    <a:pt x="147772" y="105688"/>
                    <a:pt x="118371" y="98425"/>
                  </a:cubicBezTo>
                  <a:cubicBezTo>
                    <a:pt x="98691" y="93742"/>
                    <a:pt x="94165" y="91678"/>
                    <a:pt x="90032" y="86995"/>
                  </a:cubicBezTo>
                  <a:cubicBezTo>
                    <a:pt x="86494" y="84086"/>
                    <a:pt x="85966" y="78835"/>
                    <a:pt x="88851" y="75267"/>
                  </a:cubicBezTo>
                  <a:cubicBezTo>
                    <a:pt x="88851" y="75267"/>
                    <a:pt x="88851" y="75267"/>
                    <a:pt x="88851" y="75267"/>
                  </a:cubicBezTo>
                  <a:lnTo>
                    <a:pt x="89001" y="75089"/>
                  </a:lnTo>
                  <a:cubicBezTo>
                    <a:pt x="92071" y="69890"/>
                    <a:pt x="99825" y="66755"/>
                    <a:pt x="110137" y="66239"/>
                  </a:cubicBezTo>
                  <a:cubicBezTo>
                    <a:pt x="125054" y="65207"/>
                    <a:pt x="131785" y="68858"/>
                    <a:pt x="140522" y="82868"/>
                  </a:cubicBezTo>
                  <a:cubicBezTo>
                    <a:pt x="147214" y="93266"/>
                    <a:pt x="153944" y="95885"/>
                    <a:pt x="162682" y="91718"/>
                  </a:cubicBezTo>
                  <a:cubicBezTo>
                    <a:pt x="174017" y="86003"/>
                    <a:pt x="172994" y="67270"/>
                    <a:pt x="160635" y="56356"/>
                  </a:cubicBezTo>
                  <a:cubicBezTo>
                    <a:pt x="148827" y="46514"/>
                    <a:pt x="135878" y="42347"/>
                    <a:pt x="114230" y="42347"/>
                  </a:cubicBezTo>
                  <a:cubicBezTo>
                    <a:pt x="91559" y="42347"/>
                    <a:pt x="76091" y="47030"/>
                    <a:pt x="65779" y="57428"/>
                  </a:cubicBezTo>
                  <a:cubicBezTo>
                    <a:pt x="57553" y="65723"/>
                    <a:pt x="56018" y="70406"/>
                    <a:pt x="56018" y="83384"/>
                  </a:cubicBezTo>
                  <a:cubicBezTo>
                    <a:pt x="56018" y="96361"/>
                    <a:pt x="57553" y="101045"/>
                    <a:pt x="66290" y="108863"/>
                  </a:cubicBezTo>
                  <a:cubicBezTo>
                    <a:pt x="75579" y="117713"/>
                    <a:pt x="83333" y="120769"/>
                    <a:pt x="111160" y="127556"/>
                  </a:cubicBezTo>
                  <a:cubicBezTo>
                    <a:pt x="130840" y="132239"/>
                    <a:pt x="135878" y="134858"/>
                    <a:pt x="140522" y="140057"/>
                  </a:cubicBezTo>
                  <a:cubicBezTo>
                    <a:pt x="142774" y="142609"/>
                    <a:pt x="143899" y="145979"/>
                    <a:pt x="143632" y="149384"/>
                  </a:cubicBezTo>
                  <a:cubicBezTo>
                    <a:pt x="144128" y="153452"/>
                    <a:pt x="142337" y="157460"/>
                    <a:pt x="138987" y="159782"/>
                  </a:cubicBezTo>
                  <a:cubicBezTo>
                    <a:pt x="132808" y="166013"/>
                    <a:pt x="123519" y="168632"/>
                    <a:pt x="111672" y="168116"/>
                  </a:cubicBezTo>
                  <a:cubicBezTo>
                    <a:pt x="97739" y="167085"/>
                    <a:pt x="91559" y="162917"/>
                    <a:pt x="84356" y="148273"/>
                  </a:cubicBezTo>
                  <a:cubicBezTo>
                    <a:pt x="79200" y="138430"/>
                    <a:pt x="75068" y="134779"/>
                    <a:pt x="68376" y="134779"/>
                  </a:cubicBezTo>
                  <a:cubicBezTo>
                    <a:pt x="53420" y="134779"/>
                    <a:pt x="48264" y="147241"/>
                    <a:pt x="56018" y="163354"/>
                  </a:cubicBezTo>
                  <a:cubicBezTo>
                    <a:pt x="62709" y="177403"/>
                    <a:pt x="76091" y="186730"/>
                    <a:pt x="93094" y="190381"/>
                  </a:cubicBezTo>
                  <a:cubicBezTo>
                    <a:pt x="107283" y="192445"/>
                    <a:pt x="121689" y="192445"/>
                    <a:pt x="135878" y="19038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D8DBC84-4054-4A9E-ACA8-2F5389D92460}"/>
                </a:ext>
              </a:extLst>
            </p:cNvPr>
            <p:cNvSpPr/>
            <p:nvPr/>
          </p:nvSpPr>
          <p:spPr>
            <a:xfrm>
              <a:off x="6723132" y="4136710"/>
              <a:ext cx="240093" cy="242094"/>
            </a:xfrm>
            <a:custGeom>
              <a:avLst/>
              <a:gdLst>
                <a:gd name="connsiteX0" fmla="*/ 120322 w 240092"/>
                <a:gd name="connsiteY0" fmla="*/ 241339 h 242093"/>
                <a:gd name="connsiteX1" fmla="*/ 1220 w 240092"/>
                <a:gd name="connsiteY1" fmla="*/ 121324 h 242093"/>
                <a:gd name="connsiteX2" fmla="*/ 120243 w 240092"/>
                <a:gd name="connsiteY2" fmla="*/ 1230 h 242093"/>
                <a:gd name="connsiteX3" fmla="*/ 239345 w 240092"/>
                <a:gd name="connsiteY3" fmla="*/ 121245 h 242093"/>
                <a:gd name="connsiteX4" fmla="*/ 120322 w 240092"/>
                <a:gd name="connsiteY4" fmla="*/ 241339 h 242093"/>
                <a:gd name="connsiteX5" fmla="*/ 120322 w 240092"/>
                <a:gd name="connsiteY5" fmla="*/ 33258 h 242093"/>
                <a:gd name="connsiteX6" fmla="*/ 32983 w 240092"/>
                <a:gd name="connsiteY6" fmla="*/ 121324 h 242093"/>
                <a:gd name="connsiteX7" fmla="*/ 120322 w 240092"/>
                <a:gd name="connsiteY7" fmla="*/ 209391 h 242093"/>
                <a:gd name="connsiteX8" fmla="*/ 207660 w 240092"/>
                <a:gd name="connsiteY8" fmla="*/ 121324 h 242093"/>
                <a:gd name="connsiteX9" fmla="*/ 207660 w 240092"/>
                <a:gd name="connsiteY9" fmla="*/ 121245 h 242093"/>
                <a:gd name="connsiteX10" fmla="*/ 120322 w 240092"/>
                <a:gd name="connsiteY10" fmla="*/ 33258 h 24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92" h="242093">
                  <a:moveTo>
                    <a:pt x="120322" y="241339"/>
                  </a:moveTo>
                  <a:cubicBezTo>
                    <a:pt x="54565" y="241361"/>
                    <a:pt x="1242" y="187629"/>
                    <a:pt x="1220" y="121324"/>
                  </a:cubicBezTo>
                  <a:cubicBezTo>
                    <a:pt x="1198" y="55020"/>
                    <a:pt x="54487" y="1252"/>
                    <a:pt x="120243" y="1230"/>
                  </a:cubicBezTo>
                  <a:cubicBezTo>
                    <a:pt x="185999" y="1208"/>
                    <a:pt x="239323" y="54941"/>
                    <a:pt x="239345" y="121245"/>
                  </a:cubicBezTo>
                  <a:cubicBezTo>
                    <a:pt x="239366" y="187549"/>
                    <a:pt x="186078" y="241318"/>
                    <a:pt x="120322" y="241339"/>
                  </a:cubicBezTo>
                  <a:moveTo>
                    <a:pt x="120322" y="33258"/>
                  </a:moveTo>
                  <a:cubicBezTo>
                    <a:pt x="72086" y="33258"/>
                    <a:pt x="32983" y="72687"/>
                    <a:pt x="32983" y="121324"/>
                  </a:cubicBezTo>
                  <a:cubicBezTo>
                    <a:pt x="32983" y="169962"/>
                    <a:pt x="72086" y="209391"/>
                    <a:pt x="120322" y="209391"/>
                  </a:cubicBezTo>
                  <a:cubicBezTo>
                    <a:pt x="168558" y="209391"/>
                    <a:pt x="207660" y="169962"/>
                    <a:pt x="207660" y="121324"/>
                  </a:cubicBezTo>
                  <a:lnTo>
                    <a:pt x="207660" y="121245"/>
                  </a:lnTo>
                  <a:cubicBezTo>
                    <a:pt x="207595" y="72647"/>
                    <a:pt x="168518" y="33280"/>
                    <a:pt x="120322" y="33258"/>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3124FCD-A395-4064-8C15-0A4C79FCEC33}"/>
                </a:ext>
              </a:extLst>
            </p:cNvPr>
            <p:cNvSpPr/>
            <p:nvPr/>
          </p:nvSpPr>
          <p:spPr>
            <a:xfrm>
              <a:off x="6746945" y="4160721"/>
              <a:ext cx="192862" cy="194469"/>
            </a:xfrm>
            <a:custGeom>
              <a:avLst/>
              <a:gdLst>
                <a:gd name="connsiteX0" fmla="*/ 96509 w 192861"/>
                <a:gd name="connsiteY0" fmla="*/ 193318 h 194468"/>
                <a:gd name="connsiteX1" fmla="*/ 1220 w 192861"/>
                <a:gd name="connsiteY1" fmla="*/ 97313 h 194468"/>
                <a:gd name="connsiteX2" fmla="*/ 96430 w 192861"/>
                <a:gd name="connsiteY2" fmla="*/ 1230 h 194468"/>
                <a:gd name="connsiteX3" fmla="*/ 191720 w 192861"/>
                <a:gd name="connsiteY3" fmla="*/ 97234 h 194468"/>
                <a:gd name="connsiteX4" fmla="*/ 96509 w 192861"/>
                <a:gd name="connsiteY4" fmla="*/ 193318 h 194468"/>
                <a:gd name="connsiteX5" fmla="*/ 96509 w 192861"/>
                <a:gd name="connsiteY5" fmla="*/ 21232 h 194468"/>
                <a:gd name="connsiteX6" fmla="*/ 21136 w 192861"/>
                <a:gd name="connsiteY6" fmla="*/ 97313 h 194468"/>
                <a:gd name="connsiteX7" fmla="*/ 96588 w 192861"/>
                <a:gd name="connsiteY7" fmla="*/ 173315 h 194468"/>
                <a:gd name="connsiteX8" fmla="*/ 171961 w 192861"/>
                <a:gd name="connsiteY8" fmla="*/ 97234 h 194468"/>
                <a:gd name="connsiteX9" fmla="*/ 96509 w 192861"/>
                <a:gd name="connsiteY9" fmla="*/ 21232 h 1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61" h="194468">
                  <a:moveTo>
                    <a:pt x="96509" y="193318"/>
                  </a:moveTo>
                  <a:cubicBezTo>
                    <a:pt x="43904" y="193339"/>
                    <a:pt x="1242" y="150357"/>
                    <a:pt x="1220" y="97313"/>
                  </a:cubicBezTo>
                  <a:cubicBezTo>
                    <a:pt x="1198" y="44270"/>
                    <a:pt x="43825" y="1252"/>
                    <a:pt x="96430" y="1230"/>
                  </a:cubicBezTo>
                  <a:cubicBezTo>
                    <a:pt x="149036" y="1208"/>
                    <a:pt x="191698" y="44191"/>
                    <a:pt x="191720" y="97234"/>
                  </a:cubicBezTo>
                  <a:cubicBezTo>
                    <a:pt x="191741" y="150278"/>
                    <a:pt x="149114" y="193296"/>
                    <a:pt x="96509" y="193318"/>
                  </a:cubicBezTo>
                  <a:moveTo>
                    <a:pt x="96509" y="21232"/>
                  </a:moveTo>
                  <a:cubicBezTo>
                    <a:pt x="54860" y="21254"/>
                    <a:pt x="21114" y="55317"/>
                    <a:pt x="21136" y="97313"/>
                  </a:cubicBezTo>
                  <a:cubicBezTo>
                    <a:pt x="21157" y="139310"/>
                    <a:pt x="54938" y="173337"/>
                    <a:pt x="96588" y="173315"/>
                  </a:cubicBezTo>
                  <a:cubicBezTo>
                    <a:pt x="138237" y="173293"/>
                    <a:pt x="171983" y="139231"/>
                    <a:pt x="171961" y="97234"/>
                  </a:cubicBezTo>
                  <a:cubicBezTo>
                    <a:pt x="171940" y="55238"/>
                    <a:pt x="138159" y="21211"/>
                    <a:pt x="96509" y="21232"/>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B9CA8F0-5796-4DD7-B079-948E938BD079}"/>
                </a:ext>
              </a:extLst>
            </p:cNvPr>
            <p:cNvSpPr/>
            <p:nvPr/>
          </p:nvSpPr>
          <p:spPr>
            <a:xfrm>
              <a:off x="8491306" y="4156365"/>
              <a:ext cx="216477" cy="218281"/>
            </a:xfrm>
            <a:custGeom>
              <a:avLst/>
              <a:gdLst>
                <a:gd name="connsiteX0" fmla="*/ 110088 w 216477"/>
                <a:gd name="connsiteY0" fmla="*/ 1230 h 218281"/>
                <a:gd name="connsiteX1" fmla="*/ 1220 w 216477"/>
                <a:gd name="connsiteY1" fmla="*/ 111006 h 218281"/>
                <a:gd name="connsiteX2" fmla="*/ 110088 w 216477"/>
                <a:gd name="connsiteY2" fmla="*/ 220781 h 218281"/>
                <a:gd name="connsiteX3" fmla="*/ 218957 w 216477"/>
                <a:gd name="connsiteY3" fmla="*/ 111006 h 218281"/>
                <a:gd name="connsiteX4" fmla="*/ 218957 w 216477"/>
                <a:gd name="connsiteY4" fmla="*/ 110926 h 218281"/>
                <a:gd name="connsiteX5" fmla="*/ 110088 w 216477"/>
                <a:gd name="connsiteY5" fmla="*/ 1230 h 218281"/>
                <a:gd name="connsiteX6" fmla="*/ 189240 w 216477"/>
                <a:gd name="connsiteY6" fmla="*/ 64532 h 218281"/>
                <a:gd name="connsiteX7" fmla="*/ 158973 w 216477"/>
                <a:gd name="connsiteY7" fmla="*/ 64532 h 218281"/>
                <a:gd name="connsiteX8" fmla="*/ 149841 w 216477"/>
                <a:gd name="connsiteY8" fmla="*/ 35957 h 218281"/>
                <a:gd name="connsiteX9" fmla="*/ 144331 w 216477"/>
                <a:gd name="connsiteY9" fmla="*/ 25320 h 218281"/>
                <a:gd name="connsiteX10" fmla="*/ 189240 w 216477"/>
                <a:gd name="connsiteY10" fmla="*/ 64532 h 218281"/>
                <a:gd name="connsiteX11" fmla="*/ 201678 w 216477"/>
                <a:gd name="connsiteY11" fmla="*/ 110926 h 218281"/>
                <a:gd name="connsiteX12" fmla="*/ 198135 w 216477"/>
                <a:gd name="connsiteY12" fmla="*/ 136485 h 218281"/>
                <a:gd name="connsiteX13" fmla="*/ 162436 w 216477"/>
                <a:gd name="connsiteY13" fmla="*/ 136485 h 218281"/>
                <a:gd name="connsiteX14" fmla="*/ 163814 w 216477"/>
                <a:gd name="connsiteY14" fmla="*/ 110966 h 218281"/>
                <a:gd name="connsiteX15" fmla="*/ 162003 w 216477"/>
                <a:gd name="connsiteY15" fmla="*/ 81954 h 218281"/>
                <a:gd name="connsiteX16" fmla="*/ 197033 w 216477"/>
                <a:gd name="connsiteY16" fmla="*/ 81954 h 218281"/>
                <a:gd name="connsiteX17" fmla="*/ 201678 w 216477"/>
                <a:gd name="connsiteY17" fmla="*/ 110926 h 218281"/>
                <a:gd name="connsiteX18" fmla="*/ 110167 w 216477"/>
                <a:gd name="connsiteY18" fmla="*/ 203319 h 218281"/>
                <a:gd name="connsiteX19" fmla="*/ 86118 w 216477"/>
                <a:gd name="connsiteY19" fmla="*/ 178871 h 218281"/>
                <a:gd name="connsiteX20" fmla="*/ 78246 w 216477"/>
                <a:gd name="connsiteY20" fmla="*/ 153947 h 218281"/>
                <a:gd name="connsiteX21" fmla="*/ 142245 w 216477"/>
                <a:gd name="connsiteY21" fmla="*/ 153947 h 218281"/>
                <a:gd name="connsiteX22" fmla="*/ 134373 w 216477"/>
                <a:gd name="connsiteY22" fmla="*/ 178871 h 218281"/>
                <a:gd name="connsiteX23" fmla="*/ 110167 w 216477"/>
                <a:gd name="connsiteY23" fmla="*/ 203319 h 218281"/>
                <a:gd name="connsiteX24" fmla="*/ 75176 w 216477"/>
                <a:gd name="connsiteY24" fmla="*/ 136525 h 218281"/>
                <a:gd name="connsiteX25" fmla="*/ 75609 w 216477"/>
                <a:gd name="connsiteY25" fmla="*/ 82153 h 218281"/>
                <a:gd name="connsiteX26" fmla="*/ 144567 w 216477"/>
                <a:gd name="connsiteY26" fmla="*/ 82153 h 218281"/>
                <a:gd name="connsiteX27" fmla="*/ 145039 w 216477"/>
                <a:gd name="connsiteY27" fmla="*/ 136683 h 218281"/>
                <a:gd name="connsiteX28" fmla="*/ 18617 w 216477"/>
                <a:gd name="connsiteY28" fmla="*/ 111006 h 218281"/>
                <a:gd name="connsiteX29" fmla="*/ 23182 w 216477"/>
                <a:gd name="connsiteY29" fmla="*/ 82153 h 218281"/>
                <a:gd name="connsiteX30" fmla="*/ 58212 w 216477"/>
                <a:gd name="connsiteY30" fmla="*/ 82153 h 218281"/>
                <a:gd name="connsiteX31" fmla="*/ 56402 w 216477"/>
                <a:gd name="connsiteY31" fmla="*/ 111164 h 218281"/>
                <a:gd name="connsiteX32" fmla="*/ 57976 w 216477"/>
                <a:gd name="connsiteY32" fmla="*/ 136525 h 218281"/>
                <a:gd name="connsiteX33" fmla="*/ 22120 w 216477"/>
                <a:gd name="connsiteY33" fmla="*/ 136525 h 218281"/>
                <a:gd name="connsiteX34" fmla="*/ 18617 w 216477"/>
                <a:gd name="connsiteY34" fmla="*/ 111006 h 218281"/>
                <a:gd name="connsiteX35" fmla="*/ 110088 w 216477"/>
                <a:gd name="connsiteY35" fmla="*/ 18653 h 218281"/>
                <a:gd name="connsiteX36" fmla="*/ 134098 w 216477"/>
                <a:gd name="connsiteY36" fmla="*/ 43100 h 218281"/>
                <a:gd name="connsiteX37" fmla="*/ 141300 w 216477"/>
                <a:gd name="connsiteY37" fmla="*/ 64532 h 218281"/>
                <a:gd name="connsiteX38" fmla="*/ 78915 w 216477"/>
                <a:gd name="connsiteY38" fmla="*/ 64532 h 218281"/>
                <a:gd name="connsiteX39" fmla="*/ 86079 w 216477"/>
                <a:gd name="connsiteY39" fmla="*/ 43061 h 218281"/>
                <a:gd name="connsiteX40" fmla="*/ 110088 w 216477"/>
                <a:gd name="connsiteY40" fmla="*/ 18653 h 218281"/>
                <a:gd name="connsiteX41" fmla="*/ 75845 w 216477"/>
                <a:gd name="connsiteY41" fmla="*/ 25360 h 218281"/>
                <a:gd name="connsiteX42" fmla="*/ 70335 w 216477"/>
                <a:gd name="connsiteY42" fmla="*/ 35996 h 218281"/>
                <a:gd name="connsiteX43" fmla="*/ 61204 w 216477"/>
                <a:gd name="connsiteY43" fmla="*/ 64571 h 218281"/>
                <a:gd name="connsiteX44" fmla="*/ 30976 w 216477"/>
                <a:gd name="connsiteY44" fmla="*/ 64571 h 218281"/>
                <a:gd name="connsiteX45" fmla="*/ 75845 w 216477"/>
                <a:gd name="connsiteY45" fmla="*/ 25360 h 218281"/>
                <a:gd name="connsiteX46" fmla="*/ 29086 w 216477"/>
                <a:gd name="connsiteY46" fmla="*/ 153947 h 218281"/>
                <a:gd name="connsiteX47" fmla="*/ 60574 w 216477"/>
                <a:gd name="connsiteY47" fmla="*/ 153947 h 218281"/>
                <a:gd name="connsiteX48" fmla="*/ 70493 w 216477"/>
                <a:gd name="connsiteY48" fmla="*/ 186015 h 218281"/>
                <a:gd name="connsiteX49" fmla="*/ 75964 w 216477"/>
                <a:gd name="connsiteY49" fmla="*/ 196612 h 218281"/>
                <a:gd name="connsiteX50" fmla="*/ 29086 w 216477"/>
                <a:gd name="connsiteY50" fmla="*/ 153947 h 218281"/>
                <a:gd name="connsiteX51" fmla="*/ 144567 w 216477"/>
                <a:gd name="connsiteY51" fmla="*/ 196612 h 218281"/>
                <a:gd name="connsiteX52" fmla="*/ 150038 w 216477"/>
                <a:gd name="connsiteY52" fmla="*/ 185975 h 218281"/>
                <a:gd name="connsiteX53" fmla="*/ 159917 w 216477"/>
                <a:gd name="connsiteY53" fmla="*/ 153908 h 218281"/>
                <a:gd name="connsiteX54" fmla="*/ 191405 w 216477"/>
                <a:gd name="connsiteY54" fmla="*/ 153908 h 218281"/>
                <a:gd name="connsiteX55" fmla="*/ 144567 w 216477"/>
                <a:gd name="connsiteY55" fmla="*/ 196612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6477" h="218281">
                  <a:moveTo>
                    <a:pt x="110088" y="1230"/>
                  </a:moveTo>
                  <a:cubicBezTo>
                    <a:pt x="49962" y="1230"/>
                    <a:pt x="1220" y="50379"/>
                    <a:pt x="1220" y="111006"/>
                  </a:cubicBezTo>
                  <a:cubicBezTo>
                    <a:pt x="1220" y="171632"/>
                    <a:pt x="49962" y="220781"/>
                    <a:pt x="110088" y="220781"/>
                  </a:cubicBezTo>
                  <a:cubicBezTo>
                    <a:pt x="170215" y="220781"/>
                    <a:pt x="218957" y="171632"/>
                    <a:pt x="218957" y="111006"/>
                  </a:cubicBezTo>
                  <a:lnTo>
                    <a:pt x="218957" y="110926"/>
                  </a:lnTo>
                  <a:cubicBezTo>
                    <a:pt x="218827" y="50367"/>
                    <a:pt x="170148" y="1317"/>
                    <a:pt x="110088" y="1230"/>
                  </a:cubicBezTo>
                  <a:close/>
                  <a:moveTo>
                    <a:pt x="189240" y="64532"/>
                  </a:moveTo>
                  <a:lnTo>
                    <a:pt x="158973" y="64532"/>
                  </a:lnTo>
                  <a:cubicBezTo>
                    <a:pt x="156897" y="54721"/>
                    <a:pt x="153837" y="45144"/>
                    <a:pt x="149841" y="35957"/>
                  </a:cubicBezTo>
                  <a:cubicBezTo>
                    <a:pt x="148205" y="32309"/>
                    <a:pt x="146365" y="28757"/>
                    <a:pt x="144331" y="25320"/>
                  </a:cubicBezTo>
                  <a:cubicBezTo>
                    <a:pt x="163172" y="33051"/>
                    <a:pt x="178958" y="46835"/>
                    <a:pt x="189240" y="64532"/>
                  </a:cubicBezTo>
                  <a:close/>
                  <a:moveTo>
                    <a:pt x="201678" y="110926"/>
                  </a:moveTo>
                  <a:cubicBezTo>
                    <a:pt x="201694" y="119570"/>
                    <a:pt x="200501" y="128174"/>
                    <a:pt x="198135" y="136485"/>
                  </a:cubicBezTo>
                  <a:lnTo>
                    <a:pt x="162436" y="136485"/>
                  </a:lnTo>
                  <a:cubicBezTo>
                    <a:pt x="163358" y="128012"/>
                    <a:pt x="163818" y="119491"/>
                    <a:pt x="163814" y="110966"/>
                  </a:cubicBezTo>
                  <a:cubicBezTo>
                    <a:pt x="163819" y="101266"/>
                    <a:pt x="163214" y="91579"/>
                    <a:pt x="162003" y="81954"/>
                  </a:cubicBezTo>
                  <a:lnTo>
                    <a:pt x="197033" y="81954"/>
                  </a:lnTo>
                  <a:cubicBezTo>
                    <a:pt x="200121" y="91297"/>
                    <a:pt x="201690" y="101080"/>
                    <a:pt x="201678" y="110926"/>
                  </a:cubicBezTo>
                  <a:close/>
                  <a:moveTo>
                    <a:pt x="110167" y="203319"/>
                  </a:moveTo>
                  <a:cubicBezTo>
                    <a:pt x="101941" y="203319"/>
                    <a:pt x="92967" y="194191"/>
                    <a:pt x="86118" y="178871"/>
                  </a:cubicBezTo>
                  <a:cubicBezTo>
                    <a:pt x="82695" y="170842"/>
                    <a:pt x="80058" y="162496"/>
                    <a:pt x="78246" y="153947"/>
                  </a:cubicBezTo>
                  <a:lnTo>
                    <a:pt x="142245" y="153947"/>
                  </a:lnTo>
                  <a:cubicBezTo>
                    <a:pt x="140469" y="162504"/>
                    <a:pt x="137832" y="170854"/>
                    <a:pt x="134373" y="178871"/>
                  </a:cubicBezTo>
                  <a:cubicBezTo>
                    <a:pt x="127328" y="194151"/>
                    <a:pt x="118354" y="203319"/>
                    <a:pt x="110167" y="203319"/>
                  </a:cubicBezTo>
                  <a:close/>
                  <a:moveTo>
                    <a:pt x="75176" y="136525"/>
                  </a:moveTo>
                  <a:cubicBezTo>
                    <a:pt x="73060" y="118455"/>
                    <a:pt x="73205" y="100187"/>
                    <a:pt x="75609" y="82153"/>
                  </a:cubicBezTo>
                  <a:lnTo>
                    <a:pt x="144567" y="82153"/>
                  </a:lnTo>
                  <a:cubicBezTo>
                    <a:pt x="147022" y="100234"/>
                    <a:pt x="147181" y="118562"/>
                    <a:pt x="145039" y="136683"/>
                  </a:cubicBezTo>
                  <a:close/>
                  <a:moveTo>
                    <a:pt x="18617" y="111006"/>
                  </a:moveTo>
                  <a:cubicBezTo>
                    <a:pt x="18592" y="101203"/>
                    <a:pt x="20134" y="91460"/>
                    <a:pt x="23182" y="82153"/>
                  </a:cubicBezTo>
                  <a:lnTo>
                    <a:pt x="58212" y="82153"/>
                  </a:lnTo>
                  <a:cubicBezTo>
                    <a:pt x="57002" y="91777"/>
                    <a:pt x="56397" y="101465"/>
                    <a:pt x="56402" y="111164"/>
                  </a:cubicBezTo>
                  <a:cubicBezTo>
                    <a:pt x="56449" y="119642"/>
                    <a:pt x="56975" y="128107"/>
                    <a:pt x="57976" y="136525"/>
                  </a:cubicBezTo>
                  <a:lnTo>
                    <a:pt x="22120" y="136525"/>
                  </a:lnTo>
                  <a:cubicBezTo>
                    <a:pt x="19774" y="128226"/>
                    <a:pt x="18595" y="119634"/>
                    <a:pt x="18617" y="111006"/>
                  </a:cubicBezTo>
                  <a:close/>
                  <a:moveTo>
                    <a:pt x="110088" y="18653"/>
                  </a:moveTo>
                  <a:cubicBezTo>
                    <a:pt x="118275" y="18653"/>
                    <a:pt x="127249" y="27781"/>
                    <a:pt x="134098" y="43100"/>
                  </a:cubicBezTo>
                  <a:cubicBezTo>
                    <a:pt x="137122" y="50014"/>
                    <a:pt x="139532" y="57185"/>
                    <a:pt x="141300" y="64532"/>
                  </a:cubicBezTo>
                  <a:lnTo>
                    <a:pt x="78915" y="64532"/>
                  </a:lnTo>
                  <a:cubicBezTo>
                    <a:pt x="80654" y="57170"/>
                    <a:pt x="83051" y="49986"/>
                    <a:pt x="86079" y="43061"/>
                  </a:cubicBezTo>
                  <a:cubicBezTo>
                    <a:pt x="92927" y="27781"/>
                    <a:pt x="101901" y="18653"/>
                    <a:pt x="110088" y="18653"/>
                  </a:cubicBezTo>
                  <a:close/>
                  <a:moveTo>
                    <a:pt x="75845" y="25360"/>
                  </a:moveTo>
                  <a:cubicBezTo>
                    <a:pt x="73796" y="28789"/>
                    <a:pt x="71956" y="32341"/>
                    <a:pt x="70335" y="35996"/>
                  </a:cubicBezTo>
                  <a:cubicBezTo>
                    <a:pt x="66339" y="45184"/>
                    <a:pt x="63280" y="54760"/>
                    <a:pt x="61204" y="64571"/>
                  </a:cubicBezTo>
                  <a:lnTo>
                    <a:pt x="30976" y="64571"/>
                  </a:lnTo>
                  <a:cubicBezTo>
                    <a:pt x="41222" y="46859"/>
                    <a:pt x="57001" y="33071"/>
                    <a:pt x="75845" y="25360"/>
                  </a:cubicBezTo>
                  <a:close/>
                  <a:moveTo>
                    <a:pt x="29086" y="153947"/>
                  </a:moveTo>
                  <a:lnTo>
                    <a:pt x="60574" y="153947"/>
                  </a:lnTo>
                  <a:cubicBezTo>
                    <a:pt x="62701" y="164973"/>
                    <a:pt x="66027" y="175724"/>
                    <a:pt x="70493" y="186015"/>
                  </a:cubicBezTo>
                  <a:cubicBezTo>
                    <a:pt x="72093" y="189658"/>
                    <a:pt x="73920" y="193198"/>
                    <a:pt x="75964" y="196612"/>
                  </a:cubicBezTo>
                  <a:cubicBezTo>
                    <a:pt x="55842" y="188400"/>
                    <a:pt x="39240" y="173291"/>
                    <a:pt x="29086" y="153947"/>
                  </a:cubicBezTo>
                  <a:close/>
                  <a:moveTo>
                    <a:pt x="144567" y="196612"/>
                  </a:moveTo>
                  <a:cubicBezTo>
                    <a:pt x="146603" y="193183"/>
                    <a:pt x="148430" y="189630"/>
                    <a:pt x="150038" y="185975"/>
                  </a:cubicBezTo>
                  <a:cubicBezTo>
                    <a:pt x="154490" y="175684"/>
                    <a:pt x="157803" y="164929"/>
                    <a:pt x="159917" y="153908"/>
                  </a:cubicBezTo>
                  <a:lnTo>
                    <a:pt x="191405" y="153908"/>
                  </a:lnTo>
                  <a:cubicBezTo>
                    <a:pt x="181262" y="173255"/>
                    <a:pt x="164677" y="188376"/>
                    <a:pt x="144567" y="196612"/>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A3F498A-F62C-4170-A971-86DA43BBDED1}"/>
                </a:ext>
              </a:extLst>
            </p:cNvPr>
            <p:cNvSpPr/>
            <p:nvPr/>
          </p:nvSpPr>
          <p:spPr>
            <a:xfrm>
              <a:off x="10258492" y="4140043"/>
              <a:ext cx="216477" cy="218281"/>
            </a:xfrm>
            <a:custGeom>
              <a:avLst/>
              <a:gdLst>
                <a:gd name="connsiteX0" fmla="*/ 108750 w 216477"/>
                <a:gd name="connsiteY0" fmla="*/ 1230 h 218281"/>
                <a:gd name="connsiteX1" fmla="*/ 1220 w 216477"/>
                <a:gd name="connsiteY1" fmla="*/ 102274 h 218281"/>
                <a:gd name="connsiteX2" fmla="*/ 41327 w 216477"/>
                <a:gd name="connsiteY2" fmla="*/ 180935 h 218281"/>
                <a:gd name="connsiteX3" fmla="*/ 41327 w 216477"/>
                <a:gd name="connsiteY3" fmla="*/ 219472 h 218281"/>
                <a:gd name="connsiteX4" fmla="*/ 77931 w 216477"/>
                <a:gd name="connsiteY4" fmla="*/ 199072 h 218281"/>
                <a:gd name="connsiteX5" fmla="*/ 108789 w 216477"/>
                <a:gd name="connsiteY5" fmla="*/ 203279 h 218281"/>
                <a:gd name="connsiteX6" fmla="*/ 216280 w 216477"/>
                <a:gd name="connsiteY6" fmla="*/ 102195 h 218281"/>
                <a:gd name="connsiteX7" fmla="*/ 108750 w 216477"/>
                <a:gd name="connsiteY7" fmla="*/ 1230 h 218281"/>
                <a:gd name="connsiteX8" fmla="*/ 119377 w 216477"/>
                <a:gd name="connsiteY8" fmla="*/ 137279 h 218281"/>
                <a:gd name="connsiteX9" fmla="*/ 91825 w 216477"/>
                <a:gd name="connsiteY9" fmla="*/ 107632 h 218281"/>
                <a:gd name="connsiteX10" fmla="*/ 38415 w 216477"/>
                <a:gd name="connsiteY10" fmla="*/ 137279 h 218281"/>
                <a:gd name="connsiteX11" fmla="*/ 97178 w 216477"/>
                <a:gd name="connsiteY11" fmla="*/ 73977 h 218281"/>
                <a:gd name="connsiteX12" fmla="*/ 125242 w 216477"/>
                <a:gd name="connsiteY12" fmla="*/ 103584 h 218281"/>
                <a:gd name="connsiteX13" fmla="*/ 177983 w 216477"/>
                <a:gd name="connsiteY13" fmla="*/ 73938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77" h="218281">
                  <a:moveTo>
                    <a:pt x="108750" y="1230"/>
                  </a:moveTo>
                  <a:cubicBezTo>
                    <a:pt x="49356" y="1230"/>
                    <a:pt x="1220" y="46474"/>
                    <a:pt x="1220" y="102274"/>
                  </a:cubicBezTo>
                  <a:cubicBezTo>
                    <a:pt x="1507" y="133413"/>
                    <a:pt x="16379" y="162580"/>
                    <a:pt x="41327" y="180935"/>
                  </a:cubicBezTo>
                  <a:lnTo>
                    <a:pt x="41327" y="219472"/>
                  </a:lnTo>
                  <a:lnTo>
                    <a:pt x="77931" y="199072"/>
                  </a:lnTo>
                  <a:cubicBezTo>
                    <a:pt x="87981" y="201878"/>
                    <a:pt x="98362" y="203295"/>
                    <a:pt x="108789" y="203279"/>
                  </a:cubicBezTo>
                  <a:cubicBezTo>
                    <a:pt x="168183" y="203279"/>
                    <a:pt x="216280" y="157996"/>
                    <a:pt x="216280" y="102195"/>
                  </a:cubicBezTo>
                  <a:cubicBezTo>
                    <a:pt x="216280" y="46394"/>
                    <a:pt x="168143" y="1190"/>
                    <a:pt x="108750" y="1230"/>
                  </a:cubicBezTo>
                  <a:close/>
                  <a:moveTo>
                    <a:pt x="119377" y="137279"/>
                  </a:moveTo>
                  <a:lnTo>
                    <a:pt x="91825" y="107632"/>
                  </a:lnTo>
                  <a:lnTo>
                    <a:pt x="38415" y="137279"/>
                  </a:lnTo>
                  <a:lnTo>
                    <a:pt x="97178" y="73977"/>
                  </a:lnTo>
                  <a:lnTo>
                    <a:pt x="125242" y="103584"/>
                  </a:lnTo>
                  <a:lnTo>
                    <a:pt x="177983" y="7393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30BA54F-EEDE-48AF-BAE3-B6CF79669E7F}"/>
                </a:ext>
              </a:extLst>
            </p:cNvPr>
            <p:cNvSpPr/>
            <p:nvPr/>
          </p:nvSpPr>
          <p:spPr>
            <a:xfrm>
              <a:off x="9784317" y="4149517"/>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55484 w 94462"/>
                <a:gd name="connsiteY3" fmla="*/ 193697 h 206375"/>
                <a:gd name="connsiteX4" fmla="*/ 81253 w 94462"/>
                <a:gd name="connsiteY4" fmla="*/ 207369 h 206375"/>
                <a:gd name="connsiteX5" fmla="*/ 94808 w 94462"/>
                <a:gd name="connsiteY5" fmla="*/ 181386 h 206375"/>
                <a:gd name="connsiteX6" fmla="*/ 94647 w 94462"/>
                <a:gd name="connsiteY6" fmla="*/ 180878 h 206375"/>
                <a:gd name="connsiteX7" fmla="*/ 94647 w 94462"/>
                <a:gd name="connsiteY7" fmla="*/ 180878 h 206375"/>
                <a:gd name="connsiteX8" fmla="*/ 41394 w 94462"/>
                <a:gd name="connsiteY8"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2" h="206375">
                  <a:moveTo>
                    <a:pt x="41551" y="15540"/>
                  </a:moveTo>
                  <a:cubicBezTo>
                    <a:pt x="37962" y="4602"/>
                    <a:pt x="26256" y="-1327"/>
                    <a:pt x="15409" y="2292"/>
                  </a:cubicBezTo>
                  <a:cubicBezTo>
                    <a:pt x="4663" y="5884"/>
                    <a:pt x="-1229" y="17516"/>
                    <a:pt x="2192" y="28399"/>
                  </a:cubicBezTo>
                  <a:lnTo>
                    <a:pt x="55484" y="193697"/>
                  </a:lnTo>
                  <a:cubicBezTo>
                    <a:pt x="58857" y="204647"/>
                    <a:pt x="70394" y="210767"/>
                    <a:pt x="81253" y="207369"/>
                  </a:cubicBezTo>
                  <a:cubicBezTo>
                    <a:pt x="92112" y="203968"/>
                    <a:pt x="98182" y="192336"/>
                    <a:pt x="94808" y="181386"/>
                  </a:cubicBezTo>
                  <a:cubicBezTo>
                    <a:pt x="94757" y="181215"/>
                    <a:pt x="94702" y="181045"/>
                    <a:pt x="94647" y="180878"/>
                  </a:cubicBezTo>
                  <a:lnTo>
                    <a:pt x="94647" y="180878"/>
                  </a:ln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CCC38C2-A738-4CB9-BAFE-33C49412D806}"/>
                </a:ext>
              </a:extLst>
            </p:cNvPr>
            <p:cNvSpPr/>
            <p:nvPr/>
          </p:nvSpPr>
          <p:spPr>
            <a:xfrm>
              <a:off x="9701741" y="4176584"/>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2192 w 94462"/>
                <a:gd name="connsiteY3" fmla="*/ 28399 h 206375"/>
                <a:gd name="connsiteX4" fmla="*/ 55484 w 94462"/>
                <a:gd name="connsiteY4" fmla="*/ 193697 h 206375"/>
                <a:gd name="connsiteX5" fmla="*/ 80556 w 94462"/>
                <a:gd name="connsiteY5" fmla="*/ 206595 h 206375"/>
                <a:gd name="connsiteX6" fmla="*/ 94769 w 94462"/>
                <a:gd name="connsiteY6" fmla="*/ 181299 h 206375"/>
                <a:gd name="connsiteX7" fmla="*/ 94769 w 94462"/>
                <a:gd name="connsiteY7" fmla="*/ 181299 h 206375"/>
                <a:gd name="connsiteX8" fmla="*/ 94647 w 94462"/>
                <a:gd name="connsiteY8" fmla="*/ 180878 h 206375"/>
                <a:gd name="connsiteX9" fmla="*/ 41394 w 94462"/>
                <a:gd name="connsiteY9"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2" h="206375">
                  <a:moveTo>
                    <a:pt x="41551" y="15540"/>
                  </a:moveTo>
                  <a:cubicBezTo>
                    <a:pt x="37962" y="4602"/>
                    <a:pt x="26256" y="-1327"/>
                    <a:pt x="15409" y="2292"/>
                  </a:cubicBezTo>
                  <a:cubicBezTo>
                    <a:pt x="4663" y="5884"/>
                    <a:pt x="-1229" y="17516"/>
                    <a:pt x="2192" y="28399"/>
                  </a:cubicBezTo>
                  <a:lnTo>
                    <a:pt x="2192" y="28399"/>
                  </a:lnTo>
                  <a:lnTo>
                    <a:pt x="55484" y="193697"/>
                  </a:lnTo>
                  <a:cubicBezTo>
                    <a:pt x="59180" y="203972"/>
                    <a:pt x="70138" y="209608"/>
                    <a:pt x="80556" y="206595"/>
                  </a:cubicBezTo>
                  <a:cubicBezTo>
                    <a:pt x="91408" y="203567"/>
                    <a:pt x="97772" y="192241"/>
                    <a:pt x="94769" y="181299"/>
                  </a:cubicBezTo>
                  <a:cubicBezTo>
                    <a:pt x="94769" y="181299"/>
                    <a:pt x="94769" y="181299"/>
                    <a:pt x="94769" y="181299"/>
                  </a:cubicBezTo>
                  <a:cubicBezTo>
                    <a:pt x="94730" y="181160"/>
                    <a:pt x="94690" y="181017"/>
                    <a:pt x="94647" y="180878"/>
                  </a:cubicBez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ED69DC-4C56-4859-AABB-D20EA8D77625}"/>
                </a:ext>
              </a:extLst>
            </p:cNvPr>
            <p:cNvSpPr/>
            <p:nvPr/>
          </p:nvSpPr>
          <p:spPr>
            <a:xfrm>
              <a:off x="9700703" y="4260121"/>
              <a:ext cx="204669" cy="95250"/>
            </a:xfrm>
            <a:custGeom>
              <a:avLst/>
              <a:gdLst>
                <a:gd name="connsiteX0" fmla="*/ 192234 w 204669"/>
                <a:gd name="connsiteY0" fmla="*/ 41897 h 95250"/>
                <a:gd name="connsiteX1" fmla="*/ 205373 w 204669"/>
                <a:gd name="connsiteY1" fmla="*/ 15537 h 95250"/>
                <a:gd name="connsiteX2" fmla="*/ 179482 w 204669"/>
                <a:gd name="connsiteY2" fmla="*/ 2210 h 95250"/>
                <a:gd name="connsiteX3" fmla="*/ 15550 w 204669"/>
                <a:gd name="connsiteY3" fmla="*/ 55947 h 95250"/>
                <a:gd name="connsiteX4" fmla="*/ 2226 w 204669"/>
                <a:gd name="connsiteY4" fmla="*/ 82200 h 95250"/>
                <a:gd name="connsiteX5" fmla="*/ 28263 w 204669"/>
                <a:gd name="connsiteY5" fmla="*/ 95634 h 95250"/>
                <a:gd name="connsiteX6" fmla="*/ 192234 w 204669"/>
                <a:gd name="connsiteY6" fmla="*/ 41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95250">
                  <a:moveTo>
                    <a:pt x="192234" y="41897"/>
                  </a:moveTo>
                  <a:cubicBezTo>
                    <a:pt x="203082" y="38278"/>
                    <a:pt x="208962" y="26475"/>
                    <a:pt x="205373" y="15537"/>
                  </a:cubicBezTo>
                  <a:cubicBezTo>
                    <a:pt x="201811" y="4702"/>
                    <a:pt x="190274" y="-1239"/>
                    <a:pt x="179482" y="2210"/>
                  </a:cubicBezTo>
                  <a:lnTo>
                    <a:pt x="15550" y="55947"/>
                  </a:lnTo>
                  <a:cubicBezTo>
                    <a:pt x="4682" y="59487"/>
                    <a:pt x="-1284" y="71242"/>
                    <a:pt x="2226" y="82200"/>
                  </a:cubicBezTo>
                  <a:cubicBezTo>
                    <a:pt x="5737" y="93158"/>
                    <a:pt x="17396" y="99174"/>
                    <a:pt x="28263" y="95634"/>
                  </a:cubicBezTo>
                  <a:lnTo>
                    <a:pt x="192234" y="4189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E90491C-B306-455C-91ED-D5D39D473F62}"/>
                </a:ext>
              </a:extLst>
            </p:cNvPr>
            <p:cNvSpPr/>
            <p:nvPr/>
          </p:nvSpPr>
          <p:spPr>
            <a:xfrm>
              <a:off x="9736444" y="4295113"/>
              <a:ext cx="51167" cy="51594"/>
            </a:xfrm>
            <a:custGeom>
              <a:avLst/>
              <a:gdLst>
                <a:gd name="connsiteX0" fmla="*/ 13972 w 51167"/>
                <a:gd name="connsiteY0" fmla="*/ 53578 h 51593"/>
                <a:gd name="connsiteX1" fmla="*/ 53332 w 51167"/>
                <a:gd name="connsiteY1" fmla="*/ 40719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578"/>
                  </a:moveTo>
                  <a:lnTo>
                    <a:pt x="53332" y="40719"/>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E506AF4-7BC2-492A-A69E-589B033CFE2D}"/>
                </a:ext>
              </a:extLst>
            </p:cNvPr>
            <p:cNvSpPr/>
            <p:nvPr/>
          </p:nvSpPr>
          <p:spPr>
            <a:xfrm>
              <a:off x="9819060" y="4267887"/>
              <a:ext cx="51167" cy="51594"/>
            </a:xfrm>
            <a:custGeom>
              <a:avLst/>
              <a:gdLst>
                <a:gd name="connsiteX0" fmla="*/ 13933 w 51167"/>
                <a:gd name="connsiteY0" fmla="*/ 53737 h 51593"/>
                <a:gd name="connsiteX1" fmla="*/ 53292 w 51167"/>
                <a:gd name="connsiteY1" fmla="*/ 40917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33" y="53737"/>
                  </a:moveTo>
                  <a:lnTo>
                    <a:pt x="53292" y="40917"/>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5484178-4E02-4257-93FB-C9513B74B54E}"/>
                </a:ext>
              </a:extLst>
            </p:cNvPr>
            <p:cNvSpPr/>
            <p:nvPr/>
          </p:nvSpPr>
          <p:spPr>
            <a:xfrm>
              <a:off x="9673748" y="4176742"/>
              <a:ext cx="204669" cy="95250"/>
            </a:xfrm>
            <a:custGeom>
              <a:avLst/>
              <a:gdLst>
                <a:gd name="connsiteX0" fmla="*/ 192346 w 204669"/>
                <a:gd name="connsiteY0" fmla="*/ 41933 h 95250"/>
                <a:gd name="connsiteX1" fmla="*/ 205669 w 204669"/>
                <a:gd name="connsiteY1" fmla="*/ 15679 h 95250"/>
                <a:gd name="connsiteX2" fmla="*/ 179633 w 204669"/>
                <a:gd name="connsiteY2" fmla="*/ 2245 h 95250"/>
                <a:gd name="connsiteX3" fmla="*/ 179633 w 204669"/>
                <a:gd name="connsiteY3" fmla="*/ 2245 h 95250"/>
                <a:gd name="connsiteX4" fmla="*/ 15661 w 204669"/>
                <a:gd name="connsiteY4" fmla="*/ 55982 h 95250"/>
                <a:gd name="connsiteX5" fmla="*/ 2192 w 204669"/>
                <a:gd name="connsiteY5" fmla="*/ 82168 h 95250"/>
                <a:gd name="connsiteX6" fmla="*/ 28162 w 204669"/>
                <a:gd name="connsiteY6" fmla="*/ 95753 h 95250"/>
                <a:gd name="connsiteX7" fmla="*/ 28413 w 204669"/>
                <a:gd name="connsiteY7" fmla="*/ 95669 h 95250"/>
                <a:gd name="connsiteX8" fmla="*/ 28413 w 204669"/>
                <a:gd name="connsiteY8" fmla="*/ 95669 h 95250"/>
                <a:gd name="connsiteX9" fmla="*/ 192346 w 204669"/>
                <a:gd name="connsiteY9" fmla="*/ 4193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9" h="95250">
                  <a:moveTo>
                    <a:pt x="192346" y="41933"/>
                  </a:moveTo>
                  <a:cubicBezTo>
                    <a:pt x="203213" y="38392"/>
                    <a:pt x="209180" y="26637"/>
                    <a:pt x="205669" y="15679"/>
                  </a:cubicBezTo>
                  <a:cubicBezTo>
                    <a:pt x="202158" y="4721"/>
                    <a:pt x="190500" y="-1295"/>
                    <a:pt x="179633" y="2245"/>
                  </a:cubicBezTo>
                  <a:lnTo>
                    <a:pt x="179633" y="2245"/>
                  </a:lnTo>
                  <a:lnTo>
                    <a:pt x="15661" y="55982"/>
                  </a:lnTo>
                  <a:cubicBezTo>
                    <a:pt x="4770" y="59462"/>
                    <a:pt x="-1260" y="71186"/>
                    <a:pt x="2192" y="82168"/>
                  </a:cubicBezTo>
                  <a:cubicBezTo>
                    <a:pt x="5644" y="93149"/>
                    <a:pt x="17271" y="99233"/>
                    <a:pt x="28162" y="95753"/>
                  </a:cubicBezTo>
                  <a:cubicBezTo>
                    <a:pt x="28244" y="95725"/>
                    <a:pt x="28331" y="95697"/>
                    <a:pt x="28413" y="95669"/>
                  </a:cubicBezTo>
                  <a:lnTo>
                    <a:pt x="28413" y="95669"/>
                  </a:lnTo>
                  <a:lnTo>
                    <a:pt x="192346" y="41933"/>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7EC2E6C-81A7-4368-94F4-413FF2A1DBD8}"/>
                </a:ext>
              </a:extLst>
            </p:cNvPr>
            <p:cNvSpPr/>
            <p:nvPr/>
          </p:nvSpPr>
          <p:spPr>
            <a:xfrm>
              <a:off x="9709798" y="4211848"/>
              <a:ext cx="51167" cy="51594"/>
            </a:xfrm>
            <a:custGeom>
              <a:avLst/>
              <a:gdLst>
                <a:gd name="connsiteX0" fmla="*/ 13776 w 51167"/>
                <a:gd name="connsiteY0" fmla="*/ 53578 h 51593"/>
                <a:gd name="connsiteX1" fmla="*/ 53135 w 51167"/>
                <a:gd name="connsiteY1" fmla="*/ 40719 h 51593"/>
                <a:gd name="connsiteX2" fmla="*/ 40383 w 51167"/>
                <a:gd name="connsiteY2" fmla="*/ 1230 h 51593"/>
                <a:gd name="connsiteX3" fmla="*/ 1220 w 51167"/>
                <a:gd name="connsiteY3" fmla="*/ 14049 h 51593"/>
                <a:gd name="connsiteX4" fmla="*/ 13933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776" y="53578"/>
                  </a:moveTo>
                  <a:lnTo>
                    <a:pt x="53135" y="40719"/>
                  </a:lnTo>
                  <a:cubicBezTo>
                    <a:pt x="48333" y="25797"/>
                    <a:pt x="43846" y="11906"/>
                    <a:pt x="40383" y="1230"/>
                  </a:cubicBezTo>
                  <a:lnTo>
                    <a:pt x="1220" y="14049"/>
                  </a:lnTo>
                  <a:lnTo>
                    <a:pt x="13933"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7042AEC-EE0E-4D9D-90CC-D2F6EFB623FC}"/>
                </a:ext>
              </a:extLst>
            </p:cNvPr>
            <p:cNvSpPr/>
            <p:nvPr/>
          </p:nvSpPr>
          <p:spPr>
            <a:xfrm>
              <a:off x="9792177" y="4184782"/>
              <a:ext cx="51167" cy="51594"/>
            </a:xfrm>
            <a:custGeom>
              <a:avLst/>
              <a:gdLst>
                <a:gd name="connsiteX0" fmla="*/ 13972 w 51167"/>
                <a:gd name="connsiteY0" fmla="*/ 53737 h 51593"/>
                <a:gd name="connsiteX1" fmla="*/ 53332 w 51167"/>
                <a:gd name="connsiteY1" fmla="*/ 40917 h 51593"/>
                <a:gd name="connsiteX2" fmla="*/ 40579 w 51167"/>
                <a:gd name="connsiteY2" fmla="*/ 1230 h 51593"/>
                <a:gd name="connsiteX3" fmla="*/ 1220 w 51167"/>
                <a:gd name="connsiteY3" fmla="*/ 14089 h 51593"/>
                <a:gd name="connsiteX4" fmla="*/ 13972 w 51167"/>
                <a:gd name="connsiteY4" fmla="*/ 53776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737"/>
                  </a:moveTo>
                  <a:lnTo>
                    <a:pt x="53332" y="40917"/>
                  </a:lnTo>
                  <a:lnTo>
                    <a:pt x="40579" y="1230"/>
                  </a:lnTo>
                  <a:lnTo>
                    <a:pt x="1220" y="14089"/>
                  </a:lnTo>
                  <a:lnTo>
                    <a:pt x="13972" y="53776"/>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1848D49-0E69-4B49-89F0-BA20508A996E}"/>
                </a:ext>
              </a:extLst>
            </p:cNvPr>
            <p:cNvSpPr/>
            <p:nvPr/>
          </p:nvSpPr>
          <p:spPr>
            <a:xfrm>
              <a:off x="7914938" y="4141671"/>
              <a:ext cx="133822" cy="230188"/>
            </a:xfrm>
            <a:custGeom>
              <a:avLst/>
              <a:gdLst>
                <a:gd name="connsiteX0" fmla="*/ 5746 w 133822"/>
                <a:gd name="connsiteY0" fmla="*/ 23534 h 230187"/>
                <a:gd name="connsiteX1" fmla="*/ 1220 w 133822"/>
                <a:gd name="connsiteY1" fmla="*/ 28932 h 230187"/>
                <a:gd name="connsiteX2" fmla="*/ 1220 w 133822"/>
                <a:gd name="connsiteY2" fmla="*/ 203120 h 230187"/>
                <a:gd name="connsiteX3" fmla="*/ 6219 w 133822"/>
                <a:gd name="connsiteY3" fmla="*/ 209073 h 230187"/>
                <a:gd name="connsiteX4" fmla="*/ 30188 w 133822"/>
                <a:gd name="connsiteY4" fmla="*/ 213042 h 230187"/>
                <a:gd name="connsiteX5" fmla="*/ 107766 w 133822"/>
                <a:gd name="connsiteY5" fmla="*/ 226655 h 230187"/>
                <a:gd name="connsiteX6" fmla="*/ 136380 w 133822"/>
                <a:gd name="connsiteY6" fmla="*/ 231417 h 230187"/>
                <a:gd name="connsiteX7" fmla="*/ 136380 w 133822"/>
                <a:gd name="connsiteY7" fmla="*/ 1230 h 230187"/>
                <a:gd name="connsiteX8" fmla="*/ 133153 w 133822"/>
                <a:gd name="connsiteY8" fmla="*/ 146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22" h="230187">
                  <a:moveTo>
                    <a:pt x="5746" y="23534"/>
                  </a:moveTo>
                  <a:cubicBezTo>
                    <a:pt x="2479" y="24090"/>
                    <a:pt x="1220" y="25360"/>
                    <a:pt x="1220" y="28932"/>
                  </a:cubicBezTo>
                  <a:lnTo>
                    <a:pt x="1220" y="203120"/>
                  </a:lnTo>
                  <a:cubicBezTo>
                    <a:pt x="1220" y="207089"/>
                    <a:pt x="2676" y="208518"/>
                    <a:pt x="6219" y="209073"/>
                  </a:cubicBezTo>
                  <a:cubicBezTo>
                    <a:pt x="14090" y="210304"/>
                    <a:pt x="22199" y="211732"/>
                    <a:pt x="30188" y="213042"/>
                  </a:cubicBezTo>
                  <a:cubicBezTo>
                    <a:pt x="56059" y="217593"/>
                    <a:pt x="81919" y="222131"/>
                    <a:pt x="107766" y="226655"/>
                  </a:cubicBezTo>
                  <a:cubicBezTo>
                    <a:pt x="117134" y="228282"/>
                    <a:pt x="126541" y="229790"/>
                    <a:pt x="136380" y="231417"/>
                  </a:cubicBezTo>
                  <a:lnTo>
                    <a:pt x="136380" y="1230"/>
                  </a:lnTo>
                  <a:cubicBezTo>
                    <a:pt x="135302" y="1255"/>
                    <a:pt x="134224" y="1334"/>
                    <a:pt x="133153" y="1468"/>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C921B7A-907D-41D4-83DB-A36C2F240C7F}"/>
                </a:ext>
              </a:extLst>
            </p:cNvPr>
            <p:cNvSpPr/>
            <p:nvPr/>
          </p:nvSpPr>
          <p:spPr>
            <a:xfrm>
              <a:off x="8107362" y="4247874"/>
              <a:ext cx="43295" cy="63500"/>
            </a:xfrm>
            <a:custGeom>
              <a:avLst/>
              <a:gdLst>
                <a:gd name="connsiteX0" fmla="*/ 43929 w 43295"/>
                <a:gd name="connsiteY0" fmla="*/ 5557 h 63500"/>
                <a:gd name="connsiteX1" fmla="*/ 39639 w 43295"/>
                <a:gd name="connsiteY1" fmla="*/ 1231 h 63500"/>
                <a:gd name="connsiteX2" fmla="*/ 5554 w 43295"/>
                <a:gd name="connsiteY2" fmla="*/ 1231 h 63500"/>
                <a:gd name="connsiteX3" fmla="*/ 1224 w 43295"/>
                <a:gd name="connsiteY3" fmla="*/ 5994 h 63500"/>
                <a:gd name="connsiteX4" fmla="*/ 1224 w 43295"/>
                <a:gd name="connsiteY4" fmla="*/ 61040 h 63500"/>
                <a:gd name="connsiteX5" fmla="*/ 5790 w 43295"/>
                <a:gd name="connsiteY5" fmla="*/ 65564 h 63500"/>
                <a:gd name="connsiteX6" fmla="*/ 22715 w 43295"/>
                <a:gd name="connsiteY6" fmla="*/ 64453 h 63500"/>
                <a:gd name="connsiteX7" fmla="*/ 43851 w 43295"/>
                <a:gd name="connsiteY7" fmla="*/ 44371 h 63500"/>
                <a:gd name="connsiteX8" fmla="*/ 43929 w 43295"/>
                <a:gd name="connsiteY8" fmla="*/ 5557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 h="63500">
                  <a:moveTo>
                    <a:pt x="43929" y="5557"/>
                  </a:moveTo>
                  <a:cubicBezTo>
                    <a:pt x="43929" y="2303"/>
                    <a:pt x="42709" y="1191"/>
                    <a:pt x="39639" y="1231"/>
                  </a:cubicBezTo>
                  <a:lnTo>
                    <a:pt x="5554" y="1231"/>
                  </a:lnTo>
                  <a:cubicBezTo>
                    <a:pt x="2090" y="1231"/>
                    <a:pt x="1146" y="2739"/>
                    <a:pt x="1224" y="5994"/>
                  </a:cubicBezTo>
                  <a:lnTo>
                    <a:pt x="1224" y="61040"/>
                  </a:lnTo>
                  <a:cubicBezTo>
                    <a:pt x="1224" y="64493"/>
                    <a:pt x="2405" y="65803"/>
                    <a:pt x="5790" y="65564"/>
                  </a:cubicBezTo>
                  <a:cubicBezTo>
                    <a:pt x="11418" y="65128"/>
                    <a:pt x="17126" y="65247"/>
                    <a:pt x="22715" y="64453"/>
                  </a:cubicBezTo>
                  <a:cubicBezTo>
                    <a:pt x="35073" y="62747"/>
                    <a:pt x="43732" y="54531"/>
                    <a:pt x="43851" y="44371"/>
                  </a:cubicBezTo>
                  <a:cubicBezTo>
                    <a:pt x="44047" y="31592"/>
                    <a:pt x="43811" y="18495"/>
                    <a:pt x="43929" y="5557"/>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7548FBD-2225-433C-AE28-2B6AC58E24E2}"/>
                </a:ext>
              </a:extLst>
            </p:cNvPr>
            <p:cNvSpPr/>
            <p:nvPr/>
          </p:nvSpPr>
          <p:spPr>
            <a:xfrm>
              <a:off x="8107288" y="4193424"/>
              <a:ext cx="43295" cy="43656"/>
            </a:xfrm>
            <a:custGeom>
              <a:avLst/>
              <a:gdLst>
                <a:gd name="connsiteX0" fmla="*/ 22435 w 43295"/>
                <a:gd name="connsiteY0" fmla="*/ 44251 h 43656"/>
                <a:gd name="connsiteX1" fmla="*/ 43886 w 43295"/>
                <a:gd name="connsiteY1" fmla="*/ 22859 h 43656"/>
                <a:gd name="connsiteX2" fmla="*/ 22671 w 43295"/>
                <a:gd name="connsiteY2" fmla="*/ 1230 h 43656"/>
                <a:gd name="connsiteX3" fmla="*/ 1220 w 43295"/>
                <a:gd name="connsiteY3" fmla="*/ 22621 h 43656"/>
                <a:gd name="connsiteX4" fmla="*/ 22435 w 43295"/>
                <a:gd name="connsiteY4" fmla="*/ 44251 h 43656"/>
                <a:gd name="connsiteX5" fmla="*/ 22435 w 43295"/>
                <a:gd name="connsiteY5" fmla="*/ 44251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95" h="43656">
                  <a:moveTo>
                    <a:pt x="22435" y="44251"/>
                  </a:moveTo>
                  <a:cubicBezTo>
                    <a:pt x="34215" y="44316"/>
                    <a:pt x="43819" y="34739"/>
                    <a:pt x="43886" y="22859"/>
                  </a:cubicBezTo>
                  <a:cubicBezTo>
                    <a:pt x="43949" y="10980"/>
                    <a:pt x="34451" y="1296"/>
                    <a:pt x="22671" y="1230"/>
                  </a:cubicBezTo>
                  <a:cubicBezTo>
                    <a:pt x="10891" y="1164"/>
                    <a:pt x="1287" y="10741"/>
                    <a:pt x="1220" y="22621"/>
                  </a:cubicBezTo>
                  <a:cubicBezTo>
                    <a:pt x="1153" y="34501"/>
                    <a:pt x="10651" y="44185"/>
                    <a:pt x="22435" y="44251"/>
                  </a:cubicBezTo>
                  <a:cubicBezTo>
                    <a:pt x="22435" y="44251"/>
                    <a:pt x="22435" y="44251"/>
                    <a:pt x="22435" y="4425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71D8A94-2E75-440C-BEA5-C43897F44FE2}"/>
                </a:ext>
              </a:extLst>
            </p:cNvPr>
            <p:cNvSpPr/>
            <p:nvPr/>
          </p:nvSpPr>
          <p:spPr>
            <a:xfrm>
              <a:off x="8058599" y="4234795"/>
              <a:ext cx="39360" cy="95250"/>
            </a:xfrm>
            <a:custGeom>
              <a:avLst/>
              <a:gdLst>
                <a:gd name="connsiteX0" fmla="*/ 36881 w 39359"/>
                <a:gd name="connsiteY0" fmla="*/ 1253 h 95250"/>
                <a:gd name="connsiteX1" fmla="*/ 6653 w 39359"/>
                <a:gd name="connsiteY1" fmla="*/ 1253 h 95250"/>
                <a:gd name="connsiteX2" fmla="*/ 1221 w 39359"/>
                <a:gd name="connsiteY2" fmla="*/ 7007 h 95250"/>
                <a:gd name="connsiteX3" fmla="*/ 1221 w 39359"/>
                <a:gd name="connsiteY3" fmla="*/ 90113 h 95250"/>
                <a:gd name="connsiteX4" fmla="*/ 6377 w 39359"/>
                <a:gd name="connsiteY4" fmla="*/ 96146 h 95250"/>
                <a:gd name="connsiteX5" fmla="*/ 20507 w 39359"/>
                <a:gd name="connsiteY5" fmla="*/ 96146 h 95250"/>
                <a:gd name="connsiteX6" fmla="*/ 41801 w 39359"/>
                <a:gd name="connsiteY6" fmla="*/ 74238 h 95250"/>
                <a:gd name="connsiteX7" fmla="*/ 41801 w 39359"/>
                <a:gd name="connsiteY7" fmla="*/ 6372 h 95250"/>
                <a:gd name="connsiteX8" fmla="*/ 36881 w 39359"/>
                <a:gd name="connsiteY8" fmla="*/ 125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95250">
                  <a:moveTo>
                    <a:pt x="36881" y="1253"/>
                  </a:moveTo>
                  <a:cubicBezTo>
                    <a:pt x="26805" y="1253"/>
                    <a:pt x="16729" y="1531"/>
                    <a:pt x="6653" y="1253"/>
                  </a:cubicBezTo>
                  <a:cubicBezTo>
                    <a:pt x="2166" y="1253"/>
                    <a:pt x="1182" y="2880"/>
                    <a:pt x="1221" y="7007"/>
                  </a:cubicBezTo>
                  <a:lnTo>
                    <a:pt x="1221" y="90113"/>
                  </a:lnTo>
                  <a:cubicBezTo>
                    <a:pt x="1221" y="94082"/>
                    <a:pt x="2874" y="95947"/>
                    <a:pt x="6377" y="96146"/>
                  </a:cubicBezTo>
                  <a:cubicBezTo>
                    <a:pt x="11077" y="96562"/>
                    <a:pt x="15808" y="96562"/>
                    <a:pt x="20507" y="96146"/>
                  </a:cubicBezTo>
                  <a:cubicBezTo>
                    <a:pt x="33653" y="94598"/>
                    <a:pt x="41761" y="86184"/>
                    <a:pt x="41801" y="74238"/>
                  </a:cubicBezTo>
                  <a:lnTo>
                    <a:pt x="41801" y="6372"/>
                  </a:lnTo>
                  <a:cubicBezTo>
                    <a:pt x="41919" y="2642"/>
                    <a:pt x="40777" y="1015"/>
                    <a:pt x="36881" y="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420BA0F-AD7F-41AE-BB83-08BEC2DCBC77}"/>
                </a:ext>
              </a:extLst>
            </p:cNvPr>
            <p:cNvSpPr/>
            <p:nvPr/>
          </p:nvSpPr>
          <p:spPr>
            <a:xfrm>
              <a:off x="8058462" y="4180569"/>
              <a:ext cx="35424" cy="43656"/>
            </a:xfrm>
            <a:custGeom>
              <a:avLst/>
              <a:gdLst>
                <a:gd name="connsiteX0" fmla="*/ 1397 w 35423"/>
                <a:gd name="connsiteY0" fmla="*/ 34880 h 43656"/>
                <a:gd name="connsiteX1" fmla="*/ 5687 w 35423"/>
                <a:gd name="connsiteY1" fmla="*/ 41707 h 43656"/>
                <a:gd name="connsiteX2" fmla="*/ 34321 w 35423"/>
                <a:gd name="connsiteY2" fmla="*/ 32301 h 43656"/>
                <a:gd name="connsiteX3" fmla="*/ 35128 w 35423"/>
                <a:gd name="connsiteY3" fmla="*/ 14640 h 43656"/>
                <a:gd name="connsiteX4" fmla="*/ 15448 w 35423"/>
                <a:gd name="connsiteY4" fmla="*/ 1305 h 43656"/>
                <a:gd name="connsiteX5" fmla="*/ 12536 w 35423"/>
                <a:gd name="connsiteY5" fmla="*/ 1305 h 43656"/>
                <a:gd name="connsiteX6" fmla="*/ 1279 w 35423"/>
                <a:gd name="connsiteY6" fmla="*/ 13211 h 43656"/>
                <a:gd name="connsiteX7" fmla="*/ 1397 w 35423"/>
                <a:gd name="connsiteY7" fmla="*/ 34880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23" h="43656">
                  <a:moveTo>
                    <a:pt x="1397" y="34880"/>
                  </a:moveTo>
                  <a:cubicBezTo>
                    <a:pt x="1114" y="37877"/>
                    <a:pt x="2877" y="40687"/>
                    <a:pt x="5687" y="41707"/>
                  </a:cubicBezTo>
                  <a:cubicBezTo>
                    <a:pt x="16169" y="47082"/>
                    <a:pt x="28988" y="42871"/>
                    <a:pt x="34321" y="32301"/>
                  </a:cubicBezTo>
                  <a:cubicBezTo>
                    <a:pt x="37092" y="26804"/>
                    <a:pt x="37387" y="20371"/>
                    <a:pt x="35128" y="14640"/>
                  </a:cubicBezTo>
                  <a:cubicBezTo>
                    <a:pt x="32011" y="6457"/>
                    <a:pt x="24139" y="1123"/>
                    <a:pt x="15448" y="1305"/>
                  </a:cubicBezTo>
                  <a:cubicBezTo>
                    <a:pt x="14480" y="1205"/>
                    <a:pt x="13504" y="1205"/>
                    <a:pt x="12536" y="1305"/>
                  </a:cubicBezTo>
                  <a:cubicBezTo>
                    <a:pt x="3995" y="3130"/>
                    <a:pt x="728" y="4678"/>
                    <a:pt x="1279" y="13211"/>
                  </a:cubicBezTo>
                  <a:cubicBezTo>
                    <a:pt x="1696" y="20427"/>
                    <a:pt x="1735" y="27660"/>
                    <a:pt x="1397" y="3488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9FABA4A-A457-4F8C-9AE8-0C9475BA9103}"/>
                </a:ext>
              </a:extLst>
            </p:cNvPr>
            <p:cNvSpPr/>
            <p:nvPr/>
          </p:nvSpPr>
          <p:spPr>
            <a:xfrm>
              <a:off x="7949850" y="4210767"/>
              <a:ext cx="62975" cy="87313"/>
            </a:xfrm>
            <a:custGeom>
              <a:avLst/>
              <a:gdLst>
                <a:gd name="connsiteX0" fmla="*/ 63959 w 62975"/>
                <a:gd name="connsiteY0" fmla="*/ 1230 h 87312"/>
                <a:gd name="connsiteX1" fmla="*/ 58094 w 62975"/>
                <a:gd name="connsiteY1" fmla="*/ 1230 h 87312"/>
                <a:gd name="connsiteX2" fmla="*/ 12477 w 62975"/>
                <a:gd name="connsiteY2" fmla="*/ 4008 h 87312"/>
                <a:gd name="connsiteX3" fmla="*/ 1220 w 62975"/>
                <a:gd name="connsiteY3" fmla="*/ 16510 h 87312"/>
                <a:gd name="connsiteX4" fmla="*/ 4880 w 62975"/>
                <a:gd name="connsiteY4" fmla="*/ 20201 h 87312"/>
                <a:gd name="connsiteX5" fmla="*/ 18459 w 62975"/>
                <a:gd name="connsiteY5" fmla="*/ 19327 h 87312"/>
                <a:gd name="connsiteX6" fmla="*/ 24717 w 62975"/>
                <a:gd name="connsiteY6" fmla="*/ 25162 h 87312"/>
                <a:gd name="connsiteX7" fmla="*/ 24717 w 62975"/>
                <a:gd name="connsiteY7" fmla="*/ 81677 h 87312"/>
                <a:gd name="connsiteX8" fmla="*/ 24954 w 62975"/>
                <a:gd name="connsiteY8" fmla="*/ 86836 h 87312"/>
                <a:gd name="connsiteX9" fmla="*/ 35148 w 62975"/>
                <a:gd name="connsiteY9" fmla="*/ 87868 h 87312"/>
                <a:gd name="connsiteX10" fmla="*/ 40973 w 62975"/>
                <a:gd name="connsiteY10" fmla="*/ 82708 h 87312"/>
                <a:gd name="connsiteX11" fmla="*/ 40973 w 62975"/>
                <a:gd name="connsiteY11" fmla="*/ 23693 h 87312"/>
                <a:gd name="connsiteX12" fmla="*/ 46286 w 62975"/>
                <a:gd name="connsiteY12" fmla="*/ 18256 h 87312"/>
                <a:gd name="connsiteX13" fmla="*/ 64038 w 62975"/>
                <a:gd name="connsiteY13" fmla="*/ 17621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975" h="87312">
                  <a:moveTo>
                    <a:pt x="63959" y="1230"/>
                  </a:moveTo>
                  <a:lnTo>
                    <a:pt x="58094" y="1230"/>
                  </a:lnTo>
                  <a:cubicBezTo>
                    <a:pt x="42902" y="2143"/>
                    <a:pt x="27709" y="3373"/>
                    <a:pt x="12477" y="4008"/>
                  </a:cubicBezTo>
                  <a:cubicBezTo>
                    <a:pt x="-945" y="4603"/>
                    <a:pt x="1535" y="3572"/>
                    <a:pt x="1220" y="16510"/>
                  </a:cubicBezTo>
                  <a:cubicBezTo>
                    <a:pt x="1220" y="19208"/>
                    <a:pt x="2007" y="20478"/>
                    <a:pt x="4880" y="20201"/>
                  </a:cubicBezTo>
                  <a:cubicBezTo>
                    <a:pt x="9367" y="19843"/>
                    <a:pt x="13933" y="19804"/>
                    <a:pt x="18459" y="19327"/>
                  </a:cubicBezTo>
                  <a:cubicBezTo>
                    <a:pt x="22986" y="18851"/>
                    <a:pt x="24757" y="20161"/>
                    <a:pt x="24717" y="25162"/>
                  </a:cubicBezTo>
                  <a:cubicBezTo>
                    <a:pt x="24442" y="43973"/>
                    <a:pt x="24717" y="62825"/>
                    <a:pt x="24717" y="81677"/>
                  </a:cubicBezTo>
                  <a:cubicBezTo>
                    <a:pt x="24678" y="83400"/>
                    <a:pt x="24757" y="85124"/>
                    <a:pt x="24954" y="86836"/>
                  </a:cubicBezTo>
                  <a:cubicBezTo>
                    <a:pt x="28890" y="87193"/>
                    <a:pt x="31960" y="87392"/>
                    <a:pt x="35148" y="87868"/>
                  </a:cubicBezTo>
                  <a:cubicBezTo>
                    <a:pt x="40579" y="88622"/>
                    <a:pt x="40973" y="88384"/>
                    <a:pt x="40973" y="82708"/>
                  </a:cubicBezTo>
                  <a:lnTo>
                    <a:pt x="40973" y="23693"/>
                  </a:lnTo>
                  <a:cubicBezTo>
                    <a:pt x="40973" y="19724"/>
                    <a:pt x="42154" y="18177"/>
                    <a:pt x="46286" y="18256"/>
                  </a:cubicBezTo>
                  <a:cubicBezTo>
                    <a:pt x="52190" y="18256"/>
                    <a:pt x="58094" y="17859"/>
                    <a:pt x="64038" y="1762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36C21E7-CD39-4780-9FB0-D9F597B4FC4F}"/>
                </a:ext>
              </a:extLst>
            </p:cNvPr>
            <p:cNvSpPr/>
            <p:nvPr/>
          </p:nvSpPr>
          <p:spPr>
            <a:xfrm>
              <a:off x="11548500" y="4198305"/>
              <a:ext cx="15744" cy="15875"/>
            </a:xfrm>
            <a:custGeom>
              <a:avLst/>
              <a:gdLst>
                <a:gd name="connsiteX0" fmla="*/ 1220 w 15743"/>
                <a:gd name="connsiteY0" fmla="*/ 1230 h 15875"/>
                <a:gd name="connsiteX1" fmla="*/ 16019 w 15743"/>
                <a:gd name="connsiteY1" fmla="*/ 1230 h 15875"/>
                <a:gd name="connsiteX2" fmla="*/ 16019 w 15743"/>
                <a:gd name="connsiteY2" fmla="*/ 16192 h 15875"/>
                <a:gd name="connsiteX3" fmla="*/ 1220 w 15743"/>
                <a:gd name="connsiteY3" fmla="*/ 16192 h 15875"/>
              </a:gdLst>
              <a:ahLst/>
              <a:cxnLst>
                <a:cxn ang="0">
                  <a:pos x="connsiteX0" y="connsiteY0"/>
                </a:cxn>
                <a:cxn ang="0">
                  <a:pos x="connsiteX1" y="connsiteY1"/>
                </a:cxn>
                <a:cxn ang="0">
                  <a:pos x="connsiteX2" y="connsiteY2"/>
                </a:cxn>
                <a:cxn ang="0">
                  <a:pos x="connsiteX3" y="connsiteY3"/>
                </a:cxn>
              </a:cxnLst>
              <a:rect l="l" t="t" r="r" b="b"/>
              <a:pathLst>
                <a:path w="15743" h="15875">
                  <a:moveTo>
                    <a:pt x="1220" y="1230"/>
                  </a:moveTo>
                  <a:lnTo>
                    <a:pt x="16019" y="1230"/>
                  </a:lnTo>
                  <a:lnTo>
                    <a:pt x="16019" y="16192"/>
                  </a:lnTo>
                  <a:lnTo>
                    <a:pt x="1220" y="16192"/>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1FF0CF7-C1F2-4F0A-AE09-E779774C6CF9}"/>
                </a:ext>
              </a:extLst>
            </p:cNvPr>
            <p:cNvSpPr/>
            <p:nvPr/>
          </p:nvSpPr>
          <p:spPr>
            <a:xfrm>
              <a:off x="11459036" y="4136710"/>
              <a:ext cx="192862" cy="226219"/>
            </a:xfrm>
            <a:custGeom>
              <a:avLst/>
              <a:gdLst>
                <a:gd name="connsiteX0" fmla="*/ 152754 w 192861"/>
                <a:gd name="connsiteY0" fmla="*/ 1230 h 226218"/>
                <a:gd name="connsiteX1" fmla="*/ 43413 w 192861"/>
                <a:gd name="connsiteY1" fmla="*/ 1230 h 226218"/>
                <a:gd name="connsiteX2" fmla="*/ 1220 w 192861"/>
                <a:gd name="connsiteY2" fmla="*/ 43894 h 226218"/>
                <a:gd name="connsiteX3" fmla="*/ 1220 w 192861"/>
                <a:gd name="connsiteY3" fmla="*/ 154186 h 226218"/>
                <a:gd name="connsiteX4" fmla="*/ 43571 w 192861"/>
                <a:gd name="connsiteY4" fmla="*/ 196889 h 226218"/>
                <a:gd name="connsiteX5" fmla="*/ 79939 w 192861"/>
                <a:gd name="connsiteY5" fmla="*/ 196889 h 226218"/>
                <a:gd name="connsiteX6" fmla="*/ 98044 w 192861"/>
                <a:gd name="connsiteY6" fmla="*/ 226099 h 226218"/>
                <a:gd name="connsiteX7" fmla="*/ 116150 w 192861"/>
                <a:gd name="connsiteY7" fmla="*/ 196889 h 226218"/>
                <a:gd name="connsiteX8" fmla="*/ 152911 w 192861"/>
                <a:gd name="connsiteY8" fmla="*/ 196889 h 226218"/>
                <a:gd name="connsiteX9" fmla="*/ 195262 w 192861"/>
                <a:gd name="connsiteY9" fmla="*/ 154186 h 226218"/>
                <a:gd name="connsiteX10" fmla="*/ 195262 w 192861"/>
                <a:gd name="connsiteY10" fmla="*/ 154186 h 226218"/>
                <a:gd name="connsiteX11" fmla="*/ 195262 w 192861"/>
                <a:gd name="connsiteY11" fmla="*/ 43894 h 226218"/>
                <a:gd name="connsiteX12" fmla="*/ 152951 w 192861"/>
                <a:gd name="connsiteY12" fmla="*/ 1230 h 226218"/>
                <a:gd name="connsiteX13" fmla="*/ 59000 w 192861"/>
                <a:gd name="connsiteY13" fmla="*/ 77747 h 226218"/>
                <a:gd name="connsiteX14" fmla="*/ 74743 w 192861"/>
                <a:gd name="connsiteY14" fmla="*/ 77747 h 226218"/>
                <a:gd name="connsiteX15" fmla="*/ 74743 w 192861"/>
                <a:gd name="connsiteY15" fmla="*/ 62825 h 226218"/>
                <a:gd name="connsiteX16" fmla="*/ 59000 w 192861"/>
                <a:gd name="connsiteY16" fmla="*/ 62825 h 226218"/>
                <a:gd name="connsiteX17" fmla="*/ 59000 w 192861"/>
                <a:gd name="connsiteY17" fmla="*/ 46712 h 226218"/>
                <a:gd name="connsiteX18" fmla="*/ 74743 w 192861"/>
                <a:gd name="connsiteY18" fmla="*/ 46712 h 226218"/>
                <a:gd name="connsiteX19" fmla="*/ 74743 w 192861"/>
                <a:gd name="connsiteY19" fmla="*/ 30837 h 226218"/>
                <a:gd name="connsiteX20" fmla="*/ 90723 w 192861"/>
                <a:gd name="connsiteY20" fmla="*/ 30837 h 226218"/>
                <a:gd name="connsiteX21" fmla="*/ 90723 w 192861"/>
                <a:gd name="connsiteY21" fmla="*/ 46712 h 226218"/>
                <a:gd name="connsiteX22" fmla="*/ 105523 w 192861"/>
                <a:gd name="connsiteY22" fmla="*/ 46712 h 226218"/>
                <a:gd name="connsiteX23" fmla="*/ 105523 w 192861"/>
                <a:gd name="connsiteY23" fmla="*/ 30837 h 226218"/>
                <a:gd name="connsiteX24" fmla="*/ 121502 w 192861"/>
                <a:gd name="connsiteY24" fmla="*/ 30837 h 226218"/>
                <a:gd name="connsiteX25" fmla="*/ 121502 w 192861"/>
                <a:gd name="connsiteY25" fmla="*/ 46712 h 226218"/>
                <a:gd name="connsiteX26" fmla="*/ 137246 w 192861"/>
                <a:gd name="connsiteY26" fmla="*/ 46712 h 226218"/>
                <a:gd name="connsiteX27" fmla="*/ 137246 w 192861"/>
                <a:gd name="connsiteY27" fmla="*/ 62825 h 226218"/>
                <a:gd name="connsiteX28" fmla="*/ 121502 w 192861"/>
                <a:gd name="connsiteY28" fmla="*/ 62825 h 226218"/>
                <a:gd name="connsiteX29" fmla="*/ 121502 w 192861"/>
                <a:gd name="connsiteY29" fmla="*/ 77747 h 226218"/>
                <a:gd name="connsiteX30" fmla="*/ 137246 w 192861"/>
                <a:gd name="connsiteY30" fmla="*/ 77747 h 226218"/>
                <a:gd name="connsiteX31" fmla="*/ 137246 w 192861"/>
                <a:gd name="connsiteY31" fmla="*/ 94019 h 226218"/>
                <a:gd name="connsiteX32" fmla="*/ 121502 w 192861"/>
                <a:gd name="connsiteY32" fmla="*/ 94019 h 226218"/>
                <a:gd name="connsiteX33" fmla="*/ 121502 w 192861"/>
                <a:gd name="connsiteY33" fmla="*/ 109894 h 226218"/>
                <a:gd name="connsiteX34" fmla="*/ 105523 w 192861"/>
                <a:gd name="connsiteY34" fmla="*/ 109894 h 226218"/>
                <a:gd name="connsiteX35" fmla="*/ 105523 w 192861"/>
                <a:gd name="connsiteY35" fmla="*/ 94019 h 226218"/>
                <a:gd name="connsiteX36" fmla="*/ 90723 w 192861"/>
                <a:gd name="connsiteY36" fmla="*/ 94019 h 226218"/>
                <a:gd name="connsiteX37" fmla="*/ 90723 w 192861"/>
                <a:gd name="connsiteY37" fmla="*/ 109894 h 226218"/>
                <a:gd name="connsiteX38" fmla="*/ 74743 w 192861"/>
                <a:gd name="connsiteY38" fmla="*/ 109894 h 226218"/>
                <a:gd name="connsiteX39" fmla="*/ 74743 w 192861"/>
                <a:gd name="connsiteY39" fmla="*/ 94019 h 226218"/>
                <a:gd name="connsiteX40" fmla="*/ 59000 w 192861"/>
                <a:gd name="connsiteY40" fmla="*/ 94019 h 226218"/>
                <a:gd name="connsiteX41" fmla="*/ 171410 w 192861"/>
                <a:gd name="connsiteY41" fmla="*/ 127079 h 226218"/>
                <a:gd name="connsiteX42" fmla="*/ 100209 w 192861"/>
                <a:gd name="connsiteY42" fmla="*/ 167163 h 226218"/>
                <a:gd name="connsiteX43" fmla="*/ 96273 w 192861"/>
                <a:gd name="connsiteY43" fmla="*/ 167163 h 226218"/>
                <a:gd name="connsiteX44" fmla="*/ 24836 w 192861"/>
                <a:gd name="connsiteY44" fmla="*/ 127079 h 226218"/>
                <a:gd name="connsiteX45" fmla="*/ 23497 w 192861"/>
                <a:gd name="connsiteY45" fmla="*/ 121642 h 226218"/>
                <a:gd name="connsiteX46" fmla="*/ 26961 w 192861"/>
                <a:gd name="connsiteY46" fmla="*/ 115014 h 226218"/>
                <a:gd name="connsiteX47" fmla="*/ 30897 w 192861"/>
                <a:gd name="connsiteY47" fmla="*/ 113427 h 226218"/>
                <a:gd name="connsiteX48" fmla="*/ 43295 w 192861"/>
                <a:gd name="connsiteY48" fmla="*/ 121364 h 226218"/>
                <a:gd name="connsiteX49" fmla="*/ 138813 w 192861"/>
                <a:gd name="connsiteY49" fmla="*/ 135342 h 226218"/>
                <a:gd name="connsiteX50" fmla="*/ 152675 w 192861"/>
                <a:gd name="connsiteY50" fmla="*/ 121364 h 226218"/>
                <a:gd name="connsiteX51" fmla="*/ 165073 w 192861"/>
                <a:gd name="connsiteY51" fmla="*/ 113427 h 226218"/>
                <a:gd name="connsiteX52" fmla="*/ 169009 w 192861"/>
                <a:gd name="connsiteY52" fmla="*/ 115014 h 226218"/>
                <a:gd name="connsiteX53" fmla="*/ 172512 w 192861"/>
                <a:gd name="connsiteY53" fmla="*/ 121642 h 226218"/>
                <a:gd name="connsiteX54" fmla="*/ 171410 w 192861"/>
                <a:gd name="connsiteY54" fmla="*/ 127079 h 22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61" h="226218">
                  <a:moveTo>
                    <a:pt x="152754" y="1230"/>
                  </a:moveTo>
                  <a:lnTo>
                    <a:pt x="43413" y="1230"/>
                  </a:lnTo>
                  <a:cubicBezTo>
                    <a:pt x="20093" y="1297"/>
                    <a:pt x="1220" y="20379"/>
                    <a:pt x="1220" y="43894"/>
                  </a:cubicBezTo>
                  <a:lnTo>
                    <a:pt x="1220" y="154186"/>
                  </a:lnTo>
                  <a:cubicBezTo>
                    <a:pt x="1220" y="177772"/>
                    <a:pt x="20179" y="196889"/>
                    <a:pt x="43571" y="196889"/>
                  </a:cubicBezTo>
                  <a:lnTo>
                    <a:pt x="79939" y="196889"/>
                  </a:lnTo>
                  <a:lnTo>
                    <a:pt x="98044" y="226099"/>
                  </a:lnTo>
                  <a:lnTo>
                    <a:pt x="116150" y="196889"/>
                  </a:lnTo>
                  <a:lnTo>
                    <a:pt x="152911" y="196889"/>
                  </a:lnTo>
                  <a:cubicBezTo>
                    <a:pt x="176303" y="196889"/>
                    <a:pt x="195262" y="177772"/>
                    <a:pt x="195262" y="154186"/>
                  </a:cubicBezTo>
                  <a:lnTo>
                    <a:pt x="195262" y="154186"/>
                  </a:lnTo>
                  <a:lnTo>
                    <a:pt x="195262" y="43894"/>
                  </a:lnTo>
                  <a:cubicBezTo>
                    <a:pt x="195262" y="20332"/>
                    <a:pt x="176318" y="1230"/>
                    <a:pt x="152951" y="1230"/>
                  </a:cubicBezTo>
                  <a:close/>
                  <a:moveTo>
                    <a:pt x="59000" y="77747"/>
                  </a:moveTo>
                  <a:lnTo>
                    <a:pt x="74743" y="77747"/>
                  </a:lnTo>
                  <a:lnTo>
                    <a:pt x="74743" y="62825"/>
                  </a:lnTo>
                  <a:lnTo>
                    <a:pt x="59000" y="62825"/>
                  </a:lnTo>
                  <a:lnTo>
                    <a:pt x="59000" y="46712"/>
                  </a:lnTo>
                  <a:lnTo>
                    <a:pt x="74743" y="46712"/>
                  </a:lnTo>
                  <a:lnTo>
                    <a:pt x="74743" y="30837"/>
                  </a:lnTo>
                  <a:lnTo>
                    <a:pt x="90723" y="30837"/>
                  </a:lnTo>
                  <a:lnTo>
                    <a:pt x="90723" y="46712"/>
                  </a:lnTo>
                  <a:lnTo>
                    <a:pt x="105523" y="46712"/>
                  </a:lnTo>
                  <a:lnTo>
                    <a:pt x="105523" y="30837"/>
                  </a:lnTo>
                  <a:lnTo>
                    <a:pt x="121502" y="30837"/>
                  </a:lnTo>
                  <a:lnTo>
                    <a:pt x="121502" y="46712"/>
                  </a:lnTo>
                  <a:lnTo>
                    <a:pt x="137246" y="46712"/>
                  </a:lnTo>
                  <a:lnTo>
                    <a:pt x="137246" y="62825"/>
                  </a:lnTo>
                  <a:lnTo>
                    <a:pt x="121502" y="62825"/>
                  </a:lnTo>
                  <a:lnTo>
                    <a:pt x="121502" y="77747"/>
                  </a:lnTo>
                  <a:lnTo>
                    <a:pt x="137246" y="77747"/>
                  </a:lnTo>
                  <a:lnTo>
                    <a:pt x="137246" y="94019"/>
                  </a:lnTo>
                  <a:lnTo>
                    <a:pt x="121502" y="94019"/>
                  </a:lnTo>
                  <a:lnTo>
                    <a:pt x="121502" y="109894"/>
                  </a:lnTo>
                  <a:lnTo>
                    <a:pt x="105523" y="109894"/>
                  </a:lnTo>
                  <a:lnTo>
                    <a:pt x="105523" y="94019"/>
                  </a:lnTo>
                  <a:lnTo>
                    <a:pt x="90723" y="94019"/>
                  </a:lnTo>
                  <a:lnTo>
                    <a:pt x="90723" y="109894"/>
                  </a:lnTo>
                  <a:lnTo>
                    <a:pt x="74743" y="109894"/>
                  </a:lnTo>
                  <a:lnTo>
                    <a:pt x="74743" y="94019"/>
                  </a:lnTo>
                  <a:lnTo>
                    <a:pt x="59000" y="94019"/>
                  </a:lnTo>
                  <a:close/>
                  <a:moveTo>
                    <a:pt x="171410" y="127079"/>
                  </a:moveTo>
                  <a:cubicBezTo>
                    <a:pt x="156371" y="152189"/>
                    <a:pt x="129300" y="167429"/>
                    <a:pt x="100209" y="167163"/>
                  </a:cubicBezTo>
                  <a:lnTo>
                    <a:pt x="96273" y="167163"/>
                  </a:lnTo>
                  <a:cubicBezTo>
                    <a:pt x="67100" y="167501"/>
                    <a:pt x="39930" y="152253"/>
                    <a:pt x="24836" y="127079"/>
                  </a:cubicBezTo>
                  <a:cubicBezTo>
                    <a:pt x="24017" y="125380"/>
                    <a:pt x="23560" y="123527"/>
                    <a:pt x="23497" y="121642"/>
                  </a:cubicBezTo>
                  <a:cubicBezTo>
                    <a:pt x="23482" y="118987"/>
                    <a:pt x="24780" y="116502"/>
                    <a:pt x="26961" y="115014"/>
                  </a:cubicBezTo>
                  <a:cubicBezTo>
                    <a:pt x="28138" y="114196"/>
                    <a:pt x="29484" y="113653"/>
                    <a:pt x="30897" y="113427"/>
                  </a:cubicBezTo>
                  <a:cubicBezTo>
                    <a:pt x="36958" y="112792"/>
                    <a:pt x="40422" y="116760"/>
                    <a:pt x="43295" y="121364"/>
                  </a:cubicBezTo>
                  <a:cubicBezTo>
                    <a:pt x="65844" y="151820"/>
                    <a:pt x="108608" y="158079"/>
                    <a:pt x="138813" y="135342"/>
                  </a:cubicBezTo>
                  <a:cubicBezTo>
                    <a:pt x="144075" y="131377"/>
                    <a:pt x="148747" y="126670"/>
                    <a:pt x="152675" y="121364"/>
                  </a:cubicBezTo>
                  <a:cubicBezTo>
                    <a:pt x="155548" y="116840"/>
                    <a:pt x="159170" y="112871"/>
                    <a:pt x="165073" y="113427"/>
                  </a:cubicBezTo>
                  <a:cubicBezTo>
                    <a:pt x="166487" y="113653"/>
                    <a:pt x="167833" y="114196"/>
                    <a:pt x="169009" y="115014"/>
                  </a:cubicBezTo>
                  <a:cubicBezTo>
                    <a:pt x="171280" y="116419"/>
                    <a:pt x="172623" y="118955"/>
                    <a:pt x="172512" y="121642"/>
                  </a:cubicBezTo>
                  <a:cubicBezTo>
                    <a:pt x="172607" y="123519"/>
                    <a:pt x="172225" y="125388"/>
                    <a:pt x="171410" y="127079"/>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61BF5420-64F0-414E-A809-0B49D084746C}"/>
              </a:ext>
            </a:extLst>
          </p:cNvPr>
          <p:cNvGrpSpPr/>
          <p:nvPr/>
        </p:nvGrpSpPr>
        <p:grpSpPr>
          <a:xfrm>
            <a:off x="387696" y="4082353"/>
            <a:ext cx="2628972" cy="474256"/>
            <a:chOff x="4384576" y="2783103"/>
            <a:chExt cx="2628972" cy="474256"/>
          </a:xfrm>
        </p:grpSpPr>
        <p:sp>
          <p:nvSpPr>
            <p:cNvPr id="41" name="TextBox 40">
              <a:extLst>
                <a:ext uri="{FF2B5EF4-FFF2-40B4-BE49-F238E27FC236}">
                  <a16:creationId xmlns:a16="http://schemas.microsoft.com/office/drawing/2014/main" id="{860E79A0-E5DD-45B0-933F-52C7186141AC}"/>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42" name="TextBox 41">
              <a:extLst>
                <a:ext uri="{FF2B5EF4-FFF2-40B4-BE49-F238E27FC236}">
                  <a16:creationId xmlns:a16="http://schemas.microsoft.com/office/drawing/2014/main" id="{8A75063C-B8D9-45EB-A7C2-67F647E0952D}"/>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43" name="TextBox 42">
              <a:extLst>
                <a:ext uri="{FF2B5EF4-FFF2-40B4-BE49-F238E27FC236}">
                  <a16:creationId xmlns:a16="http://schemas.microsoft.com/office/drawing/2014/main" id="{CBF14126-1CB7-454B-BC2E-FDBFD7F6A692}"/>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44" name="TextBox 43">
              <a:extLst>
                <a:ext uri="{FF2B5EF4-FFF2-40B4-BE49-F238E27FC236}">
                  <a16:creationId xmlns:a16="http://schemas.microsoft.com/office/drawing/2014/main" id="{B0829579-BE2F-4DE6-AF9E-7D2E41D01DC6}"/>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sp>
          <p:nvSpPr>
            <p:cNvPr id="45" name="Graphic 569">
              <a:extLst>
                <a:ext uri="{FF2B5EF4-FFF2-40B4-BE49-F238E27FC236}">
                  <a16:creationId xmlns:a16="http://schemas.microsoft.com/office/drawing/2014/main" id="{A24EEE35-AB7E-4967-9B89-D0E9466D74BA}"/>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ounded Rectangular Callout 243">
              <a:extLst>
                <a:ext uri="{FF2B5EF4-FFF2-40B4-BE49-F238E27FC236}">
                  <a16:creationId xmlns:a16="http://schemas.microsoft.com/office/drawing/2014/main" id="{1A8A5A03-D4D8-44EE-98B6-C2504837AA8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nvGrpSpPr>
            <p:cNvPr id="47" name="Group 46">
              <a:extLst>
                <a:ext uri="{FF2B5EF4-FFF2-40B4-BE49-F238E27FC236}">
                  <a16:creationId xmlns:a16="http://schemas.microsoft.com/office/drawing/2014/main" id="{26022661-25FF-46B7-BD57-A91132B197B4}"/>
                </a:ext>
              </a:extLst>
            </p:cNvPr>
            <p:cNvGrpSpPr/>
            <p:nvPr/>
          </p:nvGrpSpPr>
          <p:grpSpPr>
            <a:xfrm>
              <a:off x="6583777" y="2783853"/>
              <a:ext cx="281008" cy="281008"/>
              <a:chOff x="6511270" y="2828232"/>
              <a:chExt cx="281008" cy="281008"/>
            </a:xfrm>
          </p:grpSpPr>
          <p:sp>
            <p:nvSpPr>
              <p:cNvPr id="48" name="Oval 47">
                <a:extLst>
                  <a:ext uri="{FF2B5EF4-FFF2-40B4-BE49-F238E27FC236}">
                    <a16:creationId xmlns:a16="http://schemas.microsoft.com/office/drawing/2014/main" id="{FA98825F-F77D-43E2-B35E-5A4124F47E80}"/>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CCB8234-C42D-489A-9320-2DC8DB7690BB}"/>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6AD8A5FC-7077-4768-84CC-CDF3164451A4}"/>
                </a:ext>
              </a:extLst>
            </p:cNvPr>
            <p:cNvGrpSpPr/>
            <p:nvPr/>
          </p:nvGrpSpPr>
          <p:grpSpPr>
            <a:xfrm>
              <a:off x="4388217" y="2829632"/>
              <a:ext cx="341442" cy="189450"/>
              <a:chOff x="6827151" y="1675311"/>
              <a:chExt cx="341442" cy="189450"/>
            </a:xfrm>
          </p:grpSpPr>
          <p:sp>
            <p:nvSpPr>
              <p:cNvPr id="54" name="eye_2">
                <a:extLst>
                  <a:ext uri="{FF2B5EF4-FFF2-40B4-BE49-F238E27FC236}">
                    <a16:creationId xmlns:a16="http://schemas.microsoft.com/office/drawing/2014/main" id="{2AA6E005-7AA5-4E27-B9B0-185AF6EB0DB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Oval 54">
                <a:extLst>
                  <a:ext uri="{FF2B5EF4-FFF2-40B4-BE49-F238E27FC236}">
                    <a16:creationId xmlns:a16="http://schemas.microsoft.com/office/drawing/2014/main" id="{DEC370E4-2390-49FD-9024-E0E47276EFB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eye_2">
                <a:extLst>
                  <a:ext uri="{FF2B5EF4-FFF2-40B4-BE49-F238E27FC236}">
                    <a16:creationId xmlns:a16="http://schemas.microsoft.com/office/drawing/2014/main" id="{6753A193-4DF5-474F-B182-E1A305D42B6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21462673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744782" y="2720235"/>
            <a:ext cx="2089302" cy="1651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Language</a:t>
            </a: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02327" y="2964483"/>
            <a:ext cx="1174268" cy="1163012"/>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1985746" y="2554941"/>
            <a:ext cx="2790895" cy="1982094"/>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2675837" y="2804116"/>
            <a:ext cx="1410714" cy="1071160"/>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507646" y="2567465"/>
            <a:ext cx="1176708" cy="1957046"/>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1789467" y="4795894"/>
            <a:ext cx="5247973" cy="0"/>
          </a:xfrm>
          <a:prstGeom prst="line">
            <a:avLst/>
          </a:prstGeom>
          <a:ln w="63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48E3A-9967-4853-8DED-3F044806CD6D}"/>
              </a:ext>
            </a:extLst>
          </p:cNvPr>
          <p:cNvSpPr/>
          <p:nvPr/>
        </p:nvSpPr>
        <p:spPr bwMode="auto">
          <a:xfrm>
            <a:off x="1258108" y="4692010"/>
            <a:ext cx="2112645"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6A256C0-17AA-4D8D-859E-10B23BFB010B}"/>
              </a:ext>
            </a:extLst>
          </p:cNvPr>
          <p:cNvSpPr/>
          <p:nvPr/>
        </p:nvSpPr>
        <p:spPr bwMode="auto">
          <a:xfrm rot="10800000">
            <a:off x="5668726" y="4569123"/>
            <a:ext cx="2311450"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46D11F-B45A-472C-917D-48863AFC2F7F}"/>
              </a:ext>
            </a:extLst>
          </p:cNvPr>
          <p:cNvSpPr/>
          <p:nvPr/>
        </p:nvSpPr>
        <p:spPr bwMode="auto">
          <a:xfrm>
            <a:off x="4006698" y="4800261"/>
            <a:ext cx="2089302"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a:ln>
                  <a:noFill/>
                </a:ln>
                <a:solidFill>
                  <a:srgbClr val="FFFFFF">
                    <a:lumMod val="50000"/>
                  </a:srgbClr>
                </a:solidFill>
                <a:effectLst/>
                <a:uLnTx/>
                <a:uFillTx/>
                <a:latin typeface="Segoe UI Semibold"/>
                <a:ea typeface="+mn-ea"/>
                <a:cs typeface="Segoe UI Semilight" panose="020B0402040204020203" pitchFamily="34" charset="0"/>
              </a:rPr>
              <a:t>Your Apps</a:t>
            </a:r>
          </a:p>
        </p:txBody>
      </p:sp>
      <p:sp>
        <p:nvSpPr>
          <p:cNvPr id="51" name="Title 2">
            <a:extLst>
              <a:ext uri="{FF2B5EF4-FFF2-40B4-BE49-F238E27FC236}">
                <a16:creationId xmlns:a16="http://schemas.microsoft.com/office/drawing/2014/main" id="{6E37691C-DF25-4D46-A2DE-89E3505598C1}"/>
              </a:ext>
            </a:extLst>
          </p:cNvPr>
          <p:cNvSpPr txBox="1">
            <a:spLocks/>
          </p:cNvSpPr>
          <p:nvPr/>
        </p:nvSpPr>
        <p:spPr>
          <a:xfrm>
            <a:off x="515619" y="5619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Building AI apps &amp; agents</a:t>
            </a:r>
            <a:endParaRPr kumimoji="0" lang="en-US" sz="1800" b="1" i="0" u="none" strike="noStrike" kern="1200" cap="none" spc="-49" normalizeH="0" baseline="0" noProof="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endParaRPr>
          </a:p>
        </p:txBody>
      </p:sp>
    </p:spTree>
    <p:custDataLst>
      <p:tags r:id="rId1"/>
    </p:custDataLst>
    <p:extLst>
      <p:ext uri="{BB962C8B-B14F-4D97-AF65-F5344CB8AC3E}">
        <p14:creationId xmlns:p14="http://schemas.microsoft.com/office/powerpoint/2010/main" val="23749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8"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E14789-2CB1-49A5-9783-F110B4879E98}"/>
              </a:ext>
            </a:extLst>
          </p:cNvPr>
          <p:cNvGrpSpPr/>
          <p:nvPr/>
        </p:nvGrpSpPr>
        <p:grpSpPr>
          <a:xfrm>
            <a:off x="1919758" y="2021867"/>
            <a:ext cx="9133028" cy="2814265"/>
            <a:chOff x="588263" y="1387123"/>
            <a:chExt cx="9133028" cy="2814265"/>
          </a:xfrm>
        </p:grpSpPr>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3" y="1400907"/>
              <a:ext cx="466335" cy="469689"/>
            </a:xfrm>
            <a:prstGeom prst="rect">
              <a:avLst/>
            </a:prstGeom>
          </p:spPr>
        </p:pic>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3756" y="1406264"/>
              <a:ext cx="460567" cy="460567"/>
            </a:xfrm>
            <a:prstGeom prst="rect">
              <a:avLst/>
            </a:prstGeom>
          </p:spPr>
        </p:pic>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249" y="1387123"/>
              <a:ext cx="493164" cy="493163"/>
            </a:xfrm>
            <a:prstGeom prst="rect">
              <a:avLst/>
            </a:prstGeom>
          </p:spPr>
        </p:pic>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9342" y="1414394"/>
              <a:ext cx="464688" cy="468348"/>
            </a:xfrm>
            <a:prstGeom prst="rect">
              <a:avLst/>
            </a:prstGeom>
          </p:spPr>
        </p:pic>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0235" y="1444928"/>
              <a:ext cx="394722" cy="394722"/>
            </a:xfrm>
            <a:prstGeom prst="rect">
              <a:avLst/>
            </a:prstGeom>
          </p:spPr>
        </p:pic>
        <p:sp>
          <p:nvSpPr>
            <p:cNvPr id="79" name="Rectangle 78">
              <a:extLst>
                <a:ext uri="{FF2B5EF4-FFF2-40B4-BE49-F238E27FC236}">
                  <a16:creationId xmlns:a16="http://schemas.microsoft.com/office/drawing/2014/main" id="{411DEDBB-DE19-4B50-9405-5CF040A38EEA}"/>
                </a:ext>
              </a:extLst>
            </p:cNvPr>
            <p:cNvSpPr/>
            <p:nvPr/>
          </p:nvSpPr>
          <p:spPr>
            <a:xfrm>
              <a:off x="588263" y="2017713"/>
              <a:ext cx="1591056" cy="1795876"/>
            </a:xfrm>
            <a:prstGeom prst="rect">
              <a:avLst/>
            </a:prstGeom>
          </p:spPr>
          <p:txBody>
            <a:bodyPr wrap="square" lIns="0" tIns="0" rIns="0" bIns="0">
              <a:spAutoFit/>
            </a:bodyPr>
            <a:lstStyle/>
            <a:p>
              <a:pPr defTabSz="895698">
                <a:lnSpc>
                  <a:spcPct val="90000"/>
                </a:lnSpc>
                <a:spcBef>
                  <a:spcPts val="900"/>
                </a:spcBef>
                <a:defRPr/>
              </a:pPr>
              <a:r>
                <a:rPr lang="en-US" sz="1800">
                  <a:gradFill>
                    <a:gsLst>
                      <a:gs pos="84103">
                        <a:schemeClr val="accent1"/>
                      </a:gs>
                      <a:gs pos="75897">
                        <a:schemeClr val="accent1"/>
                      </a:gs>
                    </a:gsLst>
                    <a:lin ang="5400000" scaled="0"/>
                  </a:gradFill>
                  <a:latin typeface="+mj-lt"/>
                  <a:cs typeface="Segoe UI" panose="020B0502040204020203" pitchFamily="34" charset="0"/>
                </a:rPr>
                <a:t>Vision</a:t>
              </a:r>
            </a:p>
            <a:p>
              <a:pPr defTabSz="913963">
                <a:lnSpc>
                  <a:spcPct val="90000"/>
                </a:lnSpc>
                <a:spcBef>
                  <a:spcPts val="800"/>
                </a:spcBef>
                <a:defRPr/>
              </a:pPr>
              <a:r>
                <a:rPr lang="en-US" sz="1400">
                  <a:gradFill>
                    <a:gsLst>
                      <a:gs pos="75897">
                        <a:schemeClr val="tx1"/>
                      </a:gs>
                      <a:gs pos="63248">
                        <a:schemeClr val="tx1"/>
                      </a:gs>
                    </a:gsLst>
                    <a:lin ang="5400000" scaled="0"/>
                  </a:gradFill>
                  <a:cs typeface="Segoe UI" panose="020B0502040204020203" pitchFamily="34" charset="0"/>
                </a:rPr>
                <a:t>Computer Vision</a:t>
              </a:r>
            </a:p>
            <a:p>
              <a:pPr defTabSz="913963">
                <a:lnSpc>
                  <a:spcPct val="90000"/>
                </a:lnSpc>
                <a:spcBef>
                  <a:spcPts val="800"/>
                </a:spcBef>
                <a:defRPr/>
              </a:pPr>
              <a:r>
                <a:rPr lang="en-US" sz="1400">
                  <a:gradFill>
                    <a:gsLst>
                      <a:gs pos="75897">
                        <a:schemeClr val="tx1"/>
                      </a:gs>
                      <a:gs pos="63248">
                        <a:schemeClr val="tx1"/>
                      </a:gs>
                    </a:gsLst>
                    <a:lin ang="5400000" scaled="0"/>
                  </a:gradFill>
                  <a:cs typeface="Segoe UI" panose="020B0502040204020203" pitchFamily="34" charset="0"/>
                </a:rPr>
                <a:t>Content Moderator  </a:t>
              </a:r>
            </a:p>
            <a:p>
              <a:pPr defTabSz="913963">
                <a:lnSpc>
                  <a:spcPct val="90000"/>
                </a:lnSpc>
                <a:spcBef>
                  <a:spcPts val="800"/>
                </a:spcBef>
                <a:defRPr/>
              </a:pPr>
              <a:r>
                <a:rPr lang="en-US" sz="1400">
                  <a:gradFill>
                    <a:gsLst>
                      <a:gs pos="75897">
                        <a:schemeClr val="tx1"/>
                      </a:gs>
                      <a:gs pos="63248">
                        <a:schemeClr val="tx1"/>
                      </a:gs>
                    </a:gsLst>
                    <a:lin ang="5400000" scaled="0"/>
                  </a:gradFill>
                  <a:cs typeface="Segoe UI" panose="020B0502040204020203" pitchFamily="34" charset="0"/>
                </a:rPr>
                <a:t>Emotion </a:t>
              </a:r>
            </a:p>
            <a:p>
              <a:pPr defTabSz="913963">
                <a:lnSpc>
                  <a:spcPct val="90000"/>
                </a:lnSpc>
                <a:spcBef>
                  <a:spcPts val="800"/>
                </a:spcBef>
                <a:defRPr/>
              </a:pPr>
              <a:r>
                <a:rPr lang="en-US" sz="1400">
                  <a:gradFill>
                    <a:gsLst>
                      <a:gs pos="75897">
                        <a:schemeClr val="tx1"/>
                      </a:gs>
                      <a:gs pos="63248">
                        <a:schemeClr val="tx1"/>
                      </a:gs>
                    </a:gsLst>
                    <a:lin ang="5400000" scaled="0"/>
                  </a:gradFill>
                  <a:cs typeface="Segoe UI" panose="020B0502040204020203" pitchFamily="34" charset="0"/>
                </a:rPr>
                <a:t>Face </a:t>
              </a:r>
            </a:p>
            <a:p>
              <a:pPr defTabSz="913963">
                <a:lnSpc>
                  <a:spcPct val="90000"/>
                </a:lnSpc>
                <a:spcBef>
                  <a:spcPts val="800"/>
                </a:spcBef>
                <a:defRPr/>
              </a:pPr>
              <a:r>
                <a:rPr lang="en-US" sz="1400">
                  <a:gradFill>
                    <a:gsLst>
                      <a:gs pos="75897">
                        <a:schemeClr val="tx1"/>
                      </a:gs>
                      <a:gs pos="63248">
                        <a:schemeClr val="tx1"/>
                      </a:gs>
                    </a:gsLst>
                    <a:lin ang="5400000" scaled="0"/>
                  </a:gradFill>
                  <a:cs typeface="Segoe UI" panose="020B0502040204020203" pitchFamily="34" charset="0"/>
                </a:rPr>
                <a:t>Video Indexer</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30235" y="2017713"/>
              <a:ext cx="1591056" cy="2105192"/>
            </a:xfrm>
            <a:prstGeom prst="rect">
              <a:avLst/>
            </a:prstGeom>
          </p:spPr>
          <p:txBody>
            <a:bodyPr wrap="square" lIns="0" tIns="0" rIns="0" bIns="0">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algn="l" defTabSz="895698">
                <a:lnSpc>
                  <a:spcPct val="90000"/>
                </a:lnSpc>
                <a:spcBef>
                  <a:spcPts val="900"/>
                </a:spcBef>
                <a:spcAft>
                  <a:spcPts val="0"/>
                </a:spcAft>
                <a:defRPr/>
              </a:pPr>
              <a:r>
                <a:rPr lang="en-US" sz="1800">
                  <a:gradFill>
                    <a:gsLst>
                      <a:gs pos="84103">
                        <a:schemeClr val="accent1"/>
                      </a:gs>
                      <a:gs pos="75897">
                        <a:schemeClr val="accent1"/>
                      </a:gs>
                    </a:gsLst>
                    <a:lin ang="5400000" scaled="0"/>
                  </a:gradFill>
                  <a:latin typeface="+mj-lt"/>
                </a:rPr>
                <a:t>Search</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Autosuggest</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Image Search </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News Search</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Video Search </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Web Search </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244742" y="2017713"/>
              <a:ext cx="1591056" cy="2183675"/>
            </a:xfrm>
            <a:prstGeom prst="rect">
              <a:avLst/>
            </a:prstGeom>
          </p:spPr>
          <p:txBody>
            <a:bodyPr wrap="square" lIns="0" tIns="0" rIns="0" bIns="0">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algn="l" defTabSz="895698">
                <a:lnSpc>
                  <a:spcPct val="90000"/>
                </a:lnSpc>
                <a:spcBef>
                  <a:spcPts val="900"/>
                </a:spcBef>
                <a:spcAft>
                  <a:spcPts val="0"/>
                </a:spcAft>
                <a:defRPr/>
              </a:pPr>
              <a:r>
                <a:rPr lang="en-US" sz="1800">
                  <a:gradFill>
                    <a:gsLst>
                      <a:gs pos="84103">
                        <a:schemeClr val="accent1"/>
                      </a:gs>
                      <a:gs pos="75897">
                        <a:schemeClr val="accent1"/>
                      </a:gs>
                    </a:gsLst>
                    <a:lin ang="5400000" scaled="0"/>
                  </a:gradFill>
                  <a:latin typeface="+mj-lt"/>
                </a:rPr>
                <a:t>Knowledge</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Academic Knowledge</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Entity Linking</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Knowledge Exploration </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Recommendations</a:t>
              </a:r>
            </a:p>
            <a:p>
              <a:pPr algn="l" defTabSz="913963">
                <a:lnSpc>
                  <a:spcPct val="90000"/>
                </a:lnSpc>
                <a:spcBef>
                  <a:spcPts val="800"/>
                </a:spcBef>
                <a:spcAft>
                  <a:spcPts val="0"/>
                </a:spcAft>
                <a:defRPr/>
              </a:pPr>
              <a:r>
                <a:rPr lang="en-US" sz="1400" err="1">
                  <a:gradFill>
                    <a:gsLst>
                      <a:gs pos="75897">
                        <a:schemeClr val="tx1"/>
                      </a:gs>
                      <a:gs pos="63248">
                        <a:schemeClr val="tx1"/>
                      </a:gs>
                    </a:gsLst>
                    <a:lin ang="5400000" scaled="0"/>
                  </a:gradFill>
                  <a:latin typeface="+mn-lt"/>
                </a:rPr>
                <a:t>QnA</a:t>
              </a:r>
              <a:r>
                <a:rPr lang="en-US" sz="1400">
                  <a:gradFill>
                    <a:gsLst>
                      <a:gs pos="75897">
                        <a:schemeClr val="tx1"/>
                      </a:gs>
                      <a:gs pos="63248">
                        <a:schemeClr val="tx1"/>
                      </a:gs>
                    </a:gsLst>
                    <a:lin ang="5400000" scaled="0"/>
                  </a:gradFill>
                  <a:latin typeface="+mn-lt"/>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359249" y="2017713"/>
              <a:ext cx="1591056" cy="2183675"/>
            </a:xfrm>
            <a:prstGeom prst="rect">
              <a:avLst/>
            </a:prstGeom>
          </p:spPr>
          <p:txBody>
            <a:bodyPr wrap="square" lIns="0" tIns="0" rIns="0" bIns="0">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algn="l" defTabSz="895698">
                <a:lnSpc>
                  <a:spcPct val="90000"/>
                </a:lnSpc>
                <a:spcBef>
                  <a:spcPts val="900"/>
                </a:spcBef>
                <a:spcAft>
                  <a:spcPts val="0"/>
                </a:spcAft>
                <a:defRPr/>
              </a:pPr>
              <a:r>
                <a:rPr lang="en-US" sz="1800">
                  <a:gradFill>
                    <a:gsLst>
                      <a:gs pos="84103">
                        <a:schemeClr val="accent1"/>
                      </a:gs>
                      <a:gs pos="75897">
                        <a:schemeClr val="accent1"/>
                      </a:gs>
                    </a:gsLst>
                    <a:lin ang="5400000" scaled="0"/>
                  </a:gradFill>
                  <a:latin typeface="+mj-lt"/>
                </a:rPr>
                <a:t>Language</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Spell Check</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Linguistic Analysis</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Text Analytics</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Translator Text </a:t>
              </a:r>
              <a:br>
                <a:rPr lang="en-US" sz="1400">
                  <a:gradFill>
                    <a:gsLst>
                      <a:gs pos="75897">
                        <a:schemeClr val="tx1"/>
                      </a:gs>
                      <a:gs pos="63248">
                        <a:schemeClr val="tx1"/>
                      </a:gs>
                    </a:gsLst>
                    <a:lin ang="5400000" scaled="0"/>
                  </a:gradFill>
                  <a:latin typeface="+mn-lt"/>
                </a:rPr>
              </a:br>
              <a:r>
                <a:rPr lang="en-US" sz="1400">
                  <a:gradFill>
                    <a:gsLst>
                      <a:gs pos="75897">
                        <a:schemeClr val="tx1"/>
                      </a:gs>
                      <a:gs pos="63248">
                        <a:schemeClr val="tx1"/>
                      </a:gs>
                    </a:gsLst>
                    <a:lin ang="5400000" scaled="0"/>
                  </a:gradFill>
                  <a:latin typeface="+mn-lt"/>
                </a:rPr>
                <a:t>&amp; Speech</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Web Language Model</a:t>
              </a:r>
            </a:p>
          </p:txBody>
        </p:sp>
        <p:sp>
          <p:nvSpPr>
            <p:cNvPr id="84" name="TextBox 83">
              <a:extLst>
                <a:ext uri="{FF2B5EF4-FFF2-40B4-BE49-F238E27FC236}">
                  <a16:creationId xmlns:a16="http://schemas.microsoft.com/office/drawing/2014/main" id="{1AB6288A-4B8C-40AC-8E4B-1DDAD66EEFEB}"/>
                </a:ext>
              </a:extLst>
            </p:cNvPr>
            <p:cNvSpPr txBox="1"/>
            <p:nvPr/>
          </p:nvSpPr>
          <p:spPr>
            <a:xfrm>
              <a:off x="2473756" y="2017713"/>
              <a:ext cx="1591056" cy="1061829"/>
            </a:xfrm>
            <a:prstGeom prst="rect">
              <a:avLst/>
            </a:prstGeom>
          </p:spPr>
          <p:txBody>
            <a:bodyPr wrap="square" lIns="0" tIns="0" rIns="0" bIns="0">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algn="l" defTabSz="895698">
                <a:lnSpc>
                  <a:spcPct val="90000"/>
                </a:lnSpc>
                <a:spcBef>
                  <a:spcPts val="900"/>
                </a:spcBef>
                <a:spcAft>
                  <a:spcPts val="0"/>
                </a:spcAft>
                <a:defRPr/>
              </a:pPr>
              <a:r>
                <a:rPr lang="en-US" sz="1800">
                  <a:gradFill>
                    <a:gsLst>
                      <a:gs pos="84103">
                        <a:schemeClr val="accent1"/>
                      </a:gs>
                      <a:gs pos="75897">
                        <a:schemeClr val="accent1"/>
                      </a:gs>
                    </a:gsLst>
                    <a:lin ang="5400000" scaled="0"/>
                  </a:gradFill>
                  <a:latin typeface="+mj-lt"/>
                </a:rPr>
                <a:t>Speech</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Bing Speech </a:t>
              </a:r>
            </a:p>
            <a:p>
              <a:pPr algn="l" defTabSz="913963">
                <a:lnSpc>
                  <a:spcPct val="90000"/>
                </a:lnSpc>
                <a:spcBef>
                  <a:spcPts val="800"/>
                </a:spcBef>
                <a:spcAft>
                  <a:spcPts val="0"/>
                </a:spcAft>
                <a:defRPr/>
              </a:pPr>
              <a:r>
                <a:rPr lang="en-US" sz="1400">
                  <a:gradFill>
                    <a:gsLst>
                      <a:gs pos="75897">
                        <a:schemeClr val="tx1"/>
                      </a:gs>
                      <a:gs pos="63248">
                        <a:schemeClr val="tx1"/>
                      </a:gs>
                    </a:gsLst>
                    <a:lin ang="5400000" scaled="0"/>
                  </a:gradFill>
                  <a:latin typeface="+mn-lt"/>
                </a:rPr>
                <a:t>Speaker Recognition</a:t>
              </a:r>
            </a:p>
          </p:txBody>
        </p:sp>
      </p:grpSp>
      <p:sp>
        <p:nvSpPr>
          <p:cNvPr id="6" name="Title 5">
            <a:extLst>
              <a:ext uri="{FF2B5EF4-FFF2-40B4-BE49-F238E27FC236}">
                <a16:creationId xmlns:a16="http://schemas.microsoft.com/office/drawing/2014/main" id="{9A1F037A-DC2E-4C23-9095-E21DFCA5E9E6}"/>
              </a:ext>
            </a:extLst>
          </p:cNvPr>
          <p:cNvSpPr>
            <a:spLocks noGrp="1"/>
          </p:cNvSpPr>
          <p:nvPr>
            <p:ph type="title"/>
          </p:nvPr>
        </p:nvSpPr>
        <p:spPr/>
        <p:txBody>
          <a:bodyPr/>
          <a:lstStyle/>
          <a:p>
            <a:r>
              <a:rPr lang="en-US" altLang="en-US"/>
              <a:t>Microsoft Cognitive Services</a:t>
            </a:r>
          </a:p>
        </p:txBody>
      </p:sp>
    </p:spTree>
    <p:custDataLst>
      <p:tags r:id="rId1"/>
    </p:custDataLst>
    <p:extLst>
      <p:ext uri="{BB962C8B-B14F-4D97-AF65-F5344CB8AC3E}">
        <p14:creationId xmlns:p14="http://schemas.microsoft.com/office/powerpoint/2010/main" val="1439542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nodeType="withEffect">
                                  <p:stCondLst>
                                    <p:cond delay="0"/>
                                  </p:stCondLst>
                                  <p:childTnLst>
                                    <p:animMotion origin="layout" path="M 4.79167E-6 2.22222E-6 L 4.79167E-6 0.09838 " pathEditMode="relative" rAng="0" ptsTypes="AA">
                                      <p:cBhvr>
                                        <p:cTn id="9" dur="500" spd="-100000" fill="hold"/>
                                        <p:tgtEl>
                                          <p:spTgt spid="7"/>
                                        </p:tgtEl>
                                        <p:attrNameLst>
                                          <p:attrName>ppt_x</p:attrName>
                                          <p:attrName>ppt_y</p:attrName>
                                        </p:attrNameLst>
                                      </p:cBhvr>
                                      <p:rCtr x="0"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6949209" y="3307315"/>
            <a:ext cx="2953272"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100000"/>
              </a:lnSpc>
              <a:spcBef>
                <a:spcPts val="1200"/>
              </a:spcBef>
              <a:spcAft>
                <a:spcPct val="0"/>
              </a:spcAft>
              <a:buClrTx/>
              <a:buSzPct val="90000"/>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874657" y="277948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FED72F-DA14-4170-875A-4DB002E02C70}"/>
              </a:ext>
            </a:extLst>
          </p:cNvPr>
          <p:cNvSpPr>
            <a:spLocks noGrp="1"/>
          </p:cNvSpPr>
          <p:nvPr>
            <p:ph type="title"/>
          </p:nvPr>
        </p:nvSpPr>
        <p:spPr/>
        <p:txBody>
          <a:bodyPr/>
          <a:lstStyle/>
          <a:p>
            <a:pPr algn="ctr"/>
            <a:r>
              <a:rPr lang="en-US"/>
              <a:t>What is knowledge mining?</a:t>
            </a: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48980" y="4053116"/>
            <a:ext cx="1143025" cy="1157091"/>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876896" y="2554514"/>
            <a:ext cx="889259" cy="1088573"/>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670611" y="3806627"/>
            <a:ext cx="889259" cy="1088573"/>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11294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a:cs typeface="Segoe UI Light" panose="020B05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9982694" y="3156716"/>
            <a:ext cx="1721598" cy="2071320"/>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0"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1"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1" tIns="-33205" rIns="791049"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1"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1"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1"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0"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6" cstate="screen">
            <a:extLst>
              <a:ext uri="{28A0092B-C50C-407E-A947-70E740481C1C}">
                <a14:useLocalDpi xmlns:a14="http://schemas.microsoft.com/office/drawing/2010/main" val="0"/>
              </a:ext>
            </a:extLst>
          </a:blip>
          <a:srcRect l="26778" t="24398" r="26778" b="29158"/>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spTree>
    <p:custDataLst>
      <p:tags r:id="rId1"/>
    </p:custDataLst>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p:txBody>
          <a:bodyPr/>
          <a:lstStyle/>
          <a:p>
            <a:pPr algn="ctr"/>
            <a:r>
              <a:rPr lang="en-US"/>
              <a:t>Machine learning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86740" y="1281981"/>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accelerate solution development with easy to use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86740" y="3889850"/>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Empower your development teams</a:t>
            </a:r>
            <a:br>
              <a:rPr kumimoji="0" lang="en-US" sz="1800" b="0" i="0" u="none" strike="noStrike" kern="1200" cap="none" spc="0" normalizeH="0" baseline="0" noProof="0">
                <a:ln>
                  <a:noFill/>
                </a:ln>
                <a:solidFill>
                  <a:srgbClr val="0078D4"/>
                </a:solidFill>
                <a:effectLst/>
                <a:uLnTx/>
                <a:uFillTx/>
                <a:latin typeface="Segoe UI"/>
                <a:ea typeface="+mn-ea"/>
                <a:cs typeface="Segoe UI" pitchFamily="34" charset="0"/>
              </a:rPr>
            </a:br>
            <a:endParaRPr kumimoji="0" lang="en-US" sz="18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86740" y="5213193"/>
            <a:ext cx="6423222" cy="11246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Powerful infrastructure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009961" y="1281981"/>
            <a:ext cx="4748269"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009962" y="3889850"/>
            <a:ext cx="4748270"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009962" y="5213193"/>
            <a:ext cx="4748268"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41860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635463" y="1881906"/>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0850931" y="1881906"/>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770011"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406095" y="5402953"/>
            <a:ext cx="821925" cy="68687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8926510" y="5411716"/>
            <a:ext cx="821925" cy="68687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0760041" y="4082584"/>
            <a:ext cx="454922" cy="454179"/>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554575" y="2046782"/>
            <a:ext cx="1878592" cy="43495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446925" y="5426662"/>
            <a:ext cx="821925" cy="68687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86740" y="2584925"/>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009962" y="2584925"/>
            <a:ext cx="4748270"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5" cstate="email">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9800449" y="2929427"/>
            <a:ext cx="300104" cy="293283"/>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8693535" y="2911241"/>
            <a:ext cx="280471" cy="300104"/>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52920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9234230" y="4124325"/>
            <a:ext cx="387192" cy="387192"/>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9855082"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637408"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082735"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3498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0"/>
                                        <p:tgtEl>
                                          <p:spTgt spid="112"/>
                                        </p:tgtEl>
                                      </p:cBhvr>
                                    </p:animEffect>
                                    <p:anim calcmode="lin" valueType="num">
                                      <p:cBhvr>
                                        <p:cTn id="28" dur="1000" fill="hold"/>
                                        <p:tgtEl>
                                          <p:spTgt spid="112"/>
                                        </p:tgtEl>
                                        <p:attrNameLst>
                                          <p:attrName>ppt_x</p:attrName>
                                        </p:attrNameLst>
                                      </p:cBhvr>
                                      <p:tavLst>
                                        <p:tav tm="0">
                                          <p:val>
                                            <p:strVal val="#ppt_x"/>
                                          </p:val>
                                        </p:tav>
                                        <p:tav tm="100000">
                                          <p:val>
                                            <p:strVal val="#ppt_x"/>
                                          </p:val>
                                        </p:tav>
                                      </p:tavLst>
                                    </p:anim>
                                    <p:anim calcmode="lin" valueType="num">
                                      <p:cBhvr>
                                        <p:cTn id="29" dur="1000" fill="hold"/>
                                        <p:tgtEl>
                                          <p:spTgt spid="1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1000"/>
                                        <p:tgtEl>
                                          <p:spTgt spid="118"/>
                                        </p:tgtEl>
                                      </p:cBhvr>
                                    </p:animEffect>
                                    <p:anim calcmode="lin" valueType="num">
                                      <p:cBhvr>
                                        <p:cTn id="38" dur="1000" fill="hold"/>
                                        <p:tgtEl>
                                          <p:spTgt spid="118"/>
                                        </p:tgtEl>
                                        <p:attrNameLst>
                                          <p:attrName>ppt_x</p:attrName>
                                        </p:attrNameLst>
                                      </p:cBhvr>
                                      <p:tavLst>
                                        <p:tav tm="0">
                                          <p:val>
                                            <p:strVal val="#ppt_x"/>
                                          </p:val>
                                        </p:tav>
                                        <p:tav tm="100000">
                                          <p:val>
                                            <p:strVal val="#ppt_x"/>
                                          </p:val>
                                        </p:tav>
                                      </p:tavLst>
                                    </p:anim>
                                    <p:anim calcmode="lin" valueType="num">
                                      <p:cBhvr>
                                        <p:cTn id="39" dur="1000" fill="hold"/>
                                        <p:tgtEl>
                                          <p:spTgt spid="1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1000"/>
                                        <p:tgtEl>
                                          <p:spTgt spid="175"/>
                                        </p:tgtEl>
                                      </p:cBhvr>
                                    </p:animEffect>
                                    <p:anim calcmode="lin" valueType="num">
                                      <p:cBhvr>
                                        <p:cTn id="43" dur="1000" fill="hold"/>
                                        <p:tgtEl>
                                          <p:spTgt spid="175"/>
                                        </p:tgtEl>
                                        <p:attrNameLst>
                                          <p:attrName>ppt_x</p:attrName>
                                        </p:attrNameLst>
                                      </p:cBhvr>
                                      <p:tavLst>
                                        <p:tav tm="0">
                                          <p:val>
                                            <p:strVal val="#ppt_x"/>
                                          </p:val>
                                        </p:tav>
                                        <p:tav tm="100000">
                                          <p:val>
                                            <p:strVal val="#ppt_x"/>
                                          </p:val>
                                        </p:tav>
                                      </p:tavLst>
                                    </p:anim>
                                    <p:anim calcmode="lin" valueType="num">
                                      <p:cBhvr>
                                        <p:cTn id="44" dur="1000" fill="hold"/>
                                        <p:tgtEl>
                                          <p:spTgt spid="1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0"/>
                                        <p:tgtEl>
                                          <p:spTgt spid="176"/>
                                        </p:tgtEl>
                                      </p:cBhvr>
                                    </p:animEffect>
                                    <p:anim calcmode="lin" valueType="num">
                                      <p:cBhvr>
                                        <p:cTn id="48" dur="1000" fill="hold"/>
                                        <p:tgtEl>
                                          <p:spTgt spid="176"/>
                                        </p:tgtEl>
                                        <p:attrNameLst>
                                          <p:attrName>ppt_x</p:attrName>
                                        </p:attrNameLst>
                                      </p:cBhvr>
                                      <p:tavLst>
                                        <p:tav tm="0">
                                          <p:val>
                                            <p:strVal val="#ppt_x"/>
                                          </p:val>
                                        </p:tav>
                                        <p:tav tm="100000">
                                          <p:val>
                                            <p:strVal val="#ppt_x"/>
                                          </p:val>
                                        </p:tav>
                                      </p:tavLst>
                                    </p:anim>
                                    <p:anim calcmode="lin" valueType="num">
                                      <p:cBhvr>
                                        <p:cTn id="49" dur="1000" fill="hold"/>
                                        <p:tgtEl>
                                          <p:spTgt spid="17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1000"/>
                                        <p:tgtEl>
                                          <p:spTgt spid="178"/>
                                        </p:tgtEl>
                                      </p:cBhvr>
                                    </p:animEffect>
                                    <p:anim calcmode="lin" valueType="num">
                                      <p:cBhvr>
                                        <p:cTn id="53" dur="1000" fill="hold"/>
                                        <p:tgtEl>
                                          <p:spTgt spid="178"/>
                                        </p:tgtEl>
                                        <p:attrNameLst>
                                          <p:attrName>ppt_x</p:attrName>
                                        </p:attrNameLst>
                                      </p:cBhvr>
                                      <p:tavLst>
                                        <p:tav tm="0">
                                          <p:val>
                                            <p:strVal val="#ppt_x"/>
                                          </p:val>
                                        </p:tav>
                                        <p:tav tm="100000">
                                          <p:val>
                                            <p:strVal val="#ppt_x"/>
                                          </p:val>
                                        </p:tav>
                                      </p:tavLst>
                                    </p:anim>
                                    <p:anim calcmode="lin" valueType="num">
                                      <p:cBhvr>
                                        <p:cTn id="54" dur="1000" fill="hold"/>
                                        <p:tgtEl>
                                          <p:spTgt spid="17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1000"/>
                                        <p:tgtEl>
                                          <p:spTgt spid="208"/>
                                        </p:tgtEl>
                                      </p:cBhvr>
                                    </p:animEffect>
                                    <p:anim calcmode="lin" valueType="num">
                                      <p:cBhvr>
                                        <p:cTn id="58" dur="1000" fill="hold"/>
                                        <p:tgtEl>
                                          <p:spTgt spid="208"/>
                                        </p:tgtEl>
                                        <p:attrNameLst>
                                          <p:attrName>ppt_x</p:attrName>
                                        </p:attrNameLst>
                                      </p:cBhvr>
                                      <p:tavLst>
                                        <p:tav tm="0">
                                          <p:val>
                                            <p:strVal val="#ppt_x"/>
                                          </p:val>
                                        </p:tav>
                                        <p:tav tm="100000">
                                          <p:val>
                                            <p:strVal val="#ppt_x"/>
                                          </p:val>
                                        </p:tav>
                                      </p:tavLst>
                                    </p:anim>
                                    <p:anim calcmode="lin" valueType="num">
                                      <p:cBhvr>
                                        <p:cTn id="59" dur="1000" fill="hold"/>
                                        <p:tgtEl>
                                          <p:spTgt spid="20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1000"/>
                                        <p:tgtEl>
                                          <p:spTgt spid="218"/>
                                        </p:tgtEl>
                                      </p:cBhvr>
                                    </p:animEffect>
                                    <p:anim calcmode="lin" valueType="num">
                                      <p:cBhvr>
                                        <p:cTn id="63" dur="1000" fill="hold"/>
                                        <p:tgtEl>
                                          <p:spTgt spid="218"/>
                                        </p:tgtEl>
                                        <p:attrNameLst>
                                          <p:attrName>ppt_x</p:attrName>
                                        </p:attrNameLst>
                                      </p:cBhvr>
                                      <p:tavLst>
                                        <p:tav tm="0">
                                          <p:val>
                                            <p:strVal val="#ppt_x"/>
                                          </p:val>
                                        </p:tav>
                                        <p:tav tm="100000">
                                          <p:val>
                                            <p:strVal val="#ppt_x"/>
                                          </p:val>
                                        </p:tav>
                                      </p:tavLst>
                                    </p:anim>
                                    <p:anim calcmode="lin" valueType="num">
                                      <p:cBhvr>
                                        <p:cTn id="64" dur="1000" fill="hold"/>
                                        <p:tgtEl>
                                          <p:spTgt spid="2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1000"/>
                                        <p:tgtEl>
                                          <p:spTgt spid="219"/>
                                        </p:tgtEl>
                                      </p:cBhvr>
                                    </p:animEffect>
                                    <p:anim calcmode="lin" valueType="num">
                                      <p:cBhvr>
                                        <p:cTn id="68" dur="1000" fill="hold"/>
                                        <p:tgtEl>
                                          <p:spTgt spid="219"/>
                                        </p:tgtEl>
                                        <p:attrNameLst>
                                          <p:attrName>ppt_x</p:attrName>
                                        </p:attrNameLst>
                                      </p:cBhvr>
                                      <p:tavLst>
                                        <p:tav tm="0">
                                          <p:val>
                                            <p:strVal val="#ppt_x"/>
                                          </p:val>
                                        </p:tav>
                                        <p:tav tm="100000">
                                          <p:val>
                                            <p:strVal val="#ppt_x"/>
                                          </p:val>
                                        </p:tav>
                                      </p:tavLst>
                                    </p:anim>
                                    <p:anim calcmode="lin" valueType="num">
                                      <p:cBhvr>
                                        <p:cTn id="69" dur="1000" fill="hold"/>
                                        <p:tgtEl>
                                          <p:spTgt spid="2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7"/>
                                        </p:tgtEl>
                                        <p:attrNameLst>
                                          <p:attrName>style.visibility</p:attrName>
                                        </p:attrNameLst>
                                      </p:cBhvr>
                                      <p:to>
                                        <p:strVal val="visible"/>
                                      </p:to>
                                    </p:set>
                                    <p:animEffect transition="in" filter="fade">
                                      <p:cBhvr>
                                        <p:cTn id="72" dur="1000"/>
                                        <p:tgtEl>
                                          <p:spTgt spid="227"/>
                                        </p:tgtEl>
                                      </p:cBhvr>
                                    </p:animEffect>
                                    <p:anim calcmode="lin" valueType="num">
                                      <p:cBhvr>
                                        <p:cTn id="73" dur="1000" fill="hold"/>
                                        <p:tgtEl>
                                          <p:spTgt spid="227"/>
                                        </p:tgtEl>
                                        <p:attrNameLst>
                                          <p:attrName>ppt_x</p:attrName>
                                        </p:attrNameLst>
                                      </p:cBhvr>
                                      <p:tavLst>
                                        <p:tav tm="0">
                                          <p:val>
                                            <p:strVal val="#ppt_x"/>
                                          </p:val>
                                        </p:tav>
                                        <p:tav tm="100000">
                                          <p:val>
                                            <p:strVal val="#ppt_x"/>
                                          </p:val>
                                        </p:tav>
                                      </p:tavLst>
                                    </p:anim>
                                    <p:anim calcmode="lin" valueType="num">
                                      <p:cBhvr>
                                        <p:cTn id="74" dur="1000" fill="hold"/>
                                        <p:tgtEl>
                                          <p:spTgt spid="2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2"/>
                                        </p:tgtEl>
                                        <p:attrNameLst>
                                          <p:attrName>style.visibility</p:attrName>
                                        </p:attrNameLst>
                                      </p:cBhvr>
                                      <p:to>
                                        <p:strVal val="visible"/>
                                      </p:to>
                                    </p:set>
                                    <p:animEffect transition="in" filter="fade">
                                      <p:cBhvr>
                                        <p:cTn id="77" dur="1000"/>
                                        <p:tgtEl>
                                          <p:spTgt spid="232"/>
                                        </p:tgtEl>
                                      </p:cBhvr>
                                    </p:animEffect>
                                    <p:anim calcmode="lin" valueType="num">
                                      <p:cBhvr>
                                        <p:cTn id="78" dur="1000" fill="hold"/>
                                        <p:tgtEl>
                                          <p:spTgt spid="232"/>
                                        </p:tgtEl>
                                        <p:attrNameLst>
                                          <p:attrName>ppt_x</p:attrName>
                                        </p:attrNameLst>
                                      </p:cBhvr>
                                      <p:tavLst>
                                        <p:tav tm="0">
                                          <p:val>
                                            <p:strVal val="#ppt_x"/>
                                          </p:val>
                                        </p:tav>
                                        <p:tav tm="100000">
                                          <p:val>
                                            <p:strVal val="#ppt_x"/>
                                          </p:val>
                                        </p:tav>
                                      </p:tavLst>
                                    </p:anim>
                                    <p:anim calcmode="lin" valueType="num">
                                      <p:cBhvr>
                                        <p:cTn id="79" dur="1000" fill="hold"/>
                                        <p:tgtEl>
                                          <p:spTgt spid="2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3"/>
                                        </p:tgtEl>
                                        <p:attrNameLst>
                                          <p:attrName>style.visibility</p:attrName>
                                        </p:attrNameLst>
                                      </p:cBhvr>
                                      <p:to>
                                        <p:strVal val="visible"/>
                                      </p:to>
                                    </p:set>
                                    <p:animEffect transition="in" filter="fade">
                                      <p:cBhvr>
                                        <p:cTn id="82" dur="1000"/>
                                        <p:tgtEl>
                                          <p:spTgt spid="253"/>
                                        </p:tgtEl>
                                      </p:cBhvr>
                                    </p:animEffect>
                                    <p:anim calcmode="lin" valueType="num">
                                      <p:cBhvr>
                                        <p:cTn id="83" dur="1000" fill="hold"/>
                                        <p:tgtEl>
                                          <p:spTgt spid="253"/>
                                        </p:tgtEl>
                                        <p:attrNameLst>
                                          <p:attrName>ppt_x</p:attrName>
                                        </p:attrNameLst>
                                      </p:cBhvr>
                                      <p:tavLst>
                                        <p:tav tm="0">
                                          <p:val>
                                            <p:strVal val="#ppt_x"/>
                                          </p:val>
                                        </p:tav>
                                        <p:tav tm="100000">
                                          <p:val>
                                            <p:strVal val="#ppt_x"/>
                                          </p:val>
                                        </p:tav>
                                      </p:tavLst>
                                    </p:anim>
                                    <p:anim calcmode="lin" valueType="num">
                                      <p:cBhvr>
                                        <p:cTn id="84" dur="1000" fill="hold"/>
                                        <p:tgtEl>
                                          <p:spTgt spid="25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4"/>
                                        </p:tgtEl>
                                        <p:attrNameLst>
                                          <p:attrName>style.visibility</p:attrName>
                                        </p:attrNameLst>
                                      </p:cBhvr>
                                      <p:to>
                                        <p:strVal val="visible"/>
                                      </p:to>
                                    </p:set>
                                    <p:animEffect transition="in" filter="fade">
                                      <p:cBhvr>
                                        <p:cTn id="92" dur="1000"/>
                                        <p:tgtEl>
                                          <p:spTgt spid="254"/>
                                        </p:tgtEl>
                                      </p:cBhvr>
                                    </p:animEffect>
                                    <p:anim calcmode="lin" valueType="num">
                                      <p:cBhvr>
                                        <p:cTn id="93" dur="1000" fill="hold"/>
                                        <p:tgtEl>
                                          <p:spTgt spid="254"/>
                                        </p:tgtEl>
                                        <p:attrNameLst>
                                          <p:attrName>ppt_x</p:attrName>
                                        </p:attrNameLst>
                                      </p:cBhvr>
                                      <p:tavLst>
                                        <p:tav tm="0">
                                          <p:val>
                                            <p:strVal val="#ppt_x"/>
                                          </p:val>
                                        </p:tav>
                                        <p:tav tm="100000">
                                          <p:val>
                                            <p:strVal val="#ppt_x"/>
                                          </p:val>
                                        </p:tav>
                                      </p:tavLst>
                                    </p:anim>
                                    <p:anim calcmode="lin" valueType="num">
                                      <p:cBhvr>
                                        <p:cTn id="94" dur="1000" fill="hold"/>
                                        <p:tgtEl>
                                          <p:spTgt spid="25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1000"/>
                                        <p:tgtEl>
                                          <p:spTgt spid="72"/>
                                        </p:tgtEl>
                                      </p:cBhvr>
                                    </p:animEffect>
                                    <p:anim calcmode="lin" valueType="num">
                                      <p:cBhvr>
                                        <p:cTn id="108" dur="1000" fill="hold"/>
                                        <p:tgtEl>
                                          <p:spTgt spid="72"/>
                                        </p:tgtEl>
                                        <p:attrNameLst>
                                          <p:attrName>ppt_x</p:attrName>
                                        </p:attrNameLst>
                                      </p:cBhvr>
                                      <p:tavLst>
                                        <p:tav tm="0">
                                          <p:val>
                                            <p:strVal val="#ppt_x"/>
                                          </p:val>
                                        </p:tav>
                                        <p:tav tm="100000">
                                          <p:val>
                                            <p:strVal val="#ppt_x"/>
                                          </p:val>
                                        </p:tav>
                                      </p:tavLst>
                                    </p:anim>
                                    <p:anim calcmode="lin" valueType="num">
                                      <p:cBhvr>
                                        <p:cTn id="109" dur="1000" fill="hold"/>
                                        <p:tgtEl>
                                          <p:spTgt spid="7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1000"/>
                                        <p:tgtEl>
                                          <p:spTgt spid="73"/>
                                        </p:tgtEl>
                                      </p:cBhvr>
                                    </p:animEffect>
                                    <p:anim calcmode="lin" valueType="num">
                                      <p:cBhvr>
                                        <p:cTn id="113" dur="1000" fill="hold"/>
                                        <p:tgtEl>
                                          <p:spTgt spid="73"/>
                                        </p:tgtEl>
                                        <p:attrNameLst>
                                          <p:attrName>ppt_x</p:attrName>
                                        </p:attrNameLst>
                                      </p:cBhvr>
                                      <p:tavLst>
                                        <p:tav tm="0">
                                          <p:val>
                                            <p:strVal val="#ppt_x"/>
                                          </p:val>
                                        </p:tav>
                                        <p:tav tm="100000">
                                          <p:val>
                                            <p:strVal val="#ppt_x"/>
                                          </p:val>
                                        </p:tav>
                                      </p:tavLst>
                                    </p:anim>
                                    <p:anim calcmode="lin" valueType="num">
                                      <p:cBhvr>
                                        <p:cTn id="114" dur="1000" fill="hold"/>
                                        <p:tgtEl>
                                          <p:spTgt spid="7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1000"/>
                                        <p:tgtEl>
                                          <p:spTgt spid="85"/>
                                        </p:tgtEl>
                                      </p:cBhvr>
                                    </p:animEffect>
                                    <p:anim calcmode="lin" valueType="num">
                                      <p:cBhvr>
                                        <p:cTn id="123" dur="1000" fill="hold"/>
                                        <p:tgtEl>
                                          <p:spTgt spid="85"/>
                                        </p:tgtEl>
                                        <p:attrNameLst>
                                          <p:attrName>ppt_x</p:attrName>
                                        </p:attrNameLst>
                                      </p:cBhvr>
                                      <p:tavLst>
                                        <p:tav tm="0">
                                          <p:val>
                                            <p:strVal val="#ppt_x"/>
                                          </p:val>
                                        </p:tav>
                                        <p:tav tm="100000">
                                          <p:val>
                                            <p:strVal val="#ppt_x"/>
                                          </p:val>
                                        </p:tav>
                                      </p:tavLst>
                                    </p:anim>
                                    <p:anim calcmode="lin" valueType="num">
                                      <p:cBhvr>
                                        <p:cTn id="124" dur="1000" fill="hold"/>
                                        <p:tgtEl>
                                          <p:spTgt spid="85"/>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000"/>
                                        <p:tgtEl>
                                          <p:spTgt spid="86"/>
                                        </p:tgtEl>
                                      </p:cBhvr>
                                    </p:animEffect>
                                    <p:anim calcmode="lin" valueType="num">
                                      <p:cBhvr>
                                        <p:cTn id="128" dur="1000" fill="hold"/>
                                        <p:tgtEl>
                                          <p:spTgt spid="86"/>
                                        </p:tgtEl>
                                        <p:attrNameLst>
                                          <p:attrName>ppt_x</p:attrName>
                                        </p:attrNameLst>
                                      </p:cBhvr>
                                      <p:tavLst>
                                        <p:tav tm="0">
                                          <p:val>
                                            <p:strVal val="#ppt_x"/>
                                          </p:val>
                                        </p:tav>
                                        <p:tav tm="100000">
                                          <p:val>
                                            <p:strVal val="#ppt_x"/>
                                          </p:val>
                                        </p:tav>
                                      </p:tavLst>
                                    </p:anim>
                                    <p:anim calcmode="lin" valueType="num">
                                      <p:cBhvr>
                                        <p:cTn id="129" dur="1000" fill="hold"/>
                                        <p:tgtEl>
                                          <p:spTgt spid="8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1000"/>
                                        <p:tgtEl>
                                          <p:spTgt spid="90"/>
                                        </p:tgtEl>
                                      </p:cBhvr>
                                    </p:animEffect>
                                    <p:anim calcmode="lin" valueType="num">
                                      <p:cBhvr>
                                        <p:cTn id="133" dur="1000" fill="hold"/>
                                        <p:tgtEl>
                                          <p:spTgt spid="90"/>
                                        </p:tgtEl>
                                        <p:attrNameLst>
                                          <p:attrName>ppt_x</p:attrName>
                                        </p:attrNameLst>
                                      </p:cBhvr>
                                      <p:tavLst>
                                        <p:tav tm="0">
                                          <p:val>
                                            <p:strVal val="#ppt_x"/>
                                          </p:val>
                                        </p:tav>
                                        <p:tav tm="100000">
                                          <p:val>
                                            <p:strVal val="#ppt_x"/>
                                          </p:val>
                                        </p:tav>
                                      </p:tavLst>
                                    </p:anim>
                                    <p:anim calcmode="lin" valueType="num">
                                      <p:cBhvr>
                                        <p:cTn id="134" dur="1000" fill="hold"/>
                                        <p:tgtEl>
                                          <p:spTgt spid="90"/>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1000"/>
                                        <p:tgtEl>
                                          <p:spTgt spid="93"/>
                                        </p:tgtEl>
                                      </p:cBhvr>
                                    </p:animEffect>
                                    <p:anim calcmode="lin" valueType="num">
                                      <p:cBhvr>
                                        <p:cTn id="138" dur="1000" fill="hold"/>
                                        <p:tgtEl>
                                          <p:spTgt spid="93"/>
                                        </p:tgtEl>
                                        <p:attrNameLst>
                                          <p:attrName>ppt_x</p:attrName>
                                        </p:attrNameLst>
                                      </p:cBhvr>
                                      <p:tavLst>
                                        <p:tav tm="0">
                                          <p:val>
                                            <p:strVal val="#ppt_x"/>
                                          </p:val>
                                        </p:tav>
                                        <p:tav tm="100000">
                                          <p:val>
                                            <p:strVal val="#ppt_x"/>
                                          </p:val>
                                        </p:tav>
                                      </p:tavLst>
                                    </p:anim>
                                    <p:anim calcmode="lin" valueType="num">
                                      <p:cBhvr>
                                        <p:cTn id="139" dur="1000" fill="hold"/>
                                        <p:tgtEl>
                                          <p:spTgt spid="9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1000"/>
                                        <p:tgtEl>
                                          <p:spTgt spid="95"/>
                                        </p:tgtEl>
                                      </p:cBhvr>
                                    </p:animEffect>
                                    <p:anim calcmode="lin" valueType="num">
                                      <p:cBhvr>
                                        <p:cTn id="143" dur="1000" fill="hold"/>
                                        <p:tgtEl>
                                          <p:spTgt spid="95"/>
                                        </p:tgtEl>
                                        <p:attrNameLst>
                                          <p:attrName>ppt_x</p:attrName>
                                        </p:attrNameLst>
                                      </p:cBhvr>
                                      <p:tavLst>
                                        <p:tav tm="0">
                                          <p:val>
                                            <p:strVal val="#ppt_x"/>
                                          </p:val>
                                        </p:tav>
                                        <p:tav tm="100000">
                                          <p:val>
                                            <p:strVal val="#ppt_x"/>
                                          </p:val>
                                        </p:tav>
                                      </p:tavLst>
                                    </p:anim>
                                    <p:anim calcmode="lin" valueType="num">
                                      <p:cBhvr>
                                        <p:cTn id="144" dur="1000" fill="hold"/>
                                        <p:tgtEl>
                                          <p:spTgt spid="9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1000"/>
                                        <p:tgtEl>
                                          <p:spTgt spid="96"/>
                                        </p:tgtEl>
                                      </p:cBhvr>
                                    </p:animEffect>
                                    <p:anim calcmode="lin" valueType="num">
                                      <p:cBhvr>
                                        <p:cTn id="148" dur="1000" fill="hold"/>
                                        <p:tgtEl>
                                          <p:spTgt spid="96"/>
                                        </p:tgtEl>
                                        <p:attrNameLst>
                                          <p:attrName>ppt_x</p:attrName>
                                        </p:attrNameLst>
                                      </p:cBhvr>
                                      <p:tavLst>
                                        <p:tav tm="0">
                                          <p:val>
                                            <p:strVal val="#ppt_x"/>
                                          </p:val>
                                        </p:tav>
                                        <p:tav tm="100000">
                                          <p:val>
                                            <p:strVal val="#ppt_x"/>
                                          </p:val>
                                        </p:tav>
                                      </p:tavLst>
                                    </p:anim>
                                    <p:anim calcmode="lin" valueType="num">
                                      <p:cBhvr>
                                        <p:cTn id="149" dur="1000" fill="hold"/>
                                        <p:tgtEl>
                                          <p:spTgt spid="9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1000"/>
                                        <p:tgtEl>
                                          <p:spTgt spid="97"/>
                                        </p:tgtEl>
                                      </p:cBhvr>
                                    </p:animEffect>
                                    <p:anim calcmode="lin" valueType="num">
                                      <p:cBhvr>
                                        <p:cTn id="153" dur="1000" fill="hold"/>
                                        <p:tgtEl>
                                          <p:spTgt spid="97"/>
                                        </p:tgtEl>
                                        <p:attrNameLst>
                                          <p:attrName>ppt_x</p:attrName>
                                        </p:attrNameLst>
                                      </p:cBhvr>
                                      <p:tavLst>
                                        <p:tav tm="0">
                                          <p:val>
                                            <p:strVal val="#ppt_x"/>
                                          </p:val>
                                        </p:tav>
                                        <p:tav tm="100000">
                                          <p:val>
                                            <p:strVal val="#ppt_x"/>
                                          </p:val>
                                        </p:tav>
                                      </p:tavLst>
                                    </p:anim>
                                    <p:anim calcmode="lin" valueType="num">
                                      <p:cBhvr>
                                        <p:cTn id="154" dur="1000" fill="hold"/>
                                        <p:tgtEl>
                                          <p:spTgt spid="9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1000"/>
                                        <p:tgtEl>
                                          <p:spTgt spid="68"/>
                                        </p:tgtEl>
                                      </p:cBhvr>
                                    </p:animEffect>
                                    <p:anim calcmode="lin" valueType="num">
                                      <p:cBhvr>
                                        <p:cTn id="158" dur="1000" fill="hold"/>
                                        <p:tgtEl>
                                          <p:spTgt spid="68"/>
                                        </p:tgtEl>
                                        <p:attrNameLst>
                                          <p:attrName>ppt_x</p:attrName>
                                        </p:attrNameLst>
                                      </p:cBhvr>
                                      <p:tavLst>
                                        <p:tav tm="0">
                                          <p:val>
                                            <p:strVal val="#ppt_x"/>
                                          </p:val>
                                        </p:tav>
                                        <p:tav tm="100000">
                                          <p:val>
                                            <p:strVal val="#ppt_x"/>
                                          </p:val>
                                        </p:tav>
                                      </p:tavLst>
                                    </p:anim>
                                    <p:anim calcmode="lin" valueType="num">
                                      <p:cBhvr>
                                        <p:cTn id="159" dur="1000" fill="hold"/>
                                        <p:tgtEl>
                                          <p:spTgt spid="6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1000"/>
                                        <p:tgtEl>
                                          <p:spTgt spid="63"/>
                                        </p:tgtEl>
                                      </p:cBhvr>
                                    </p:animEffect>
                                    <p:anim calcmode="lin" valueType="num">
                                      <p:cBhvr>
                                        <p:cTn id="173" dur="1000" fill="hold"/>
                                        <p:tgtEl>
                                          <p:spTgt spid="63"/>
                                        </p:tgtEl>
                                        <p:attrNameLst>
                                          <p:attrName>ppt_x</p:attrName>
                                        </p:attrNameLst>
                                      </p:cBhvr>
                                      <p:tavLst>
                                        <p:tav tm="0">
                                          <p:val>
                                            <p:strVal val="#ppt_x"/>
                                          </p:val>
                                        </p:tav>
                                        <p:tav tm="100000">
                                          <p:val>
                                            <p:strVal val="#ppt_x"/>
                                          </p:val>
                                        </p:tav>
                                      </p:tavLst>
                                    </p:anim>
                                    <p:anim calcmode="lin" valueType="num">
                                      <p:cBhvr>
                                        <p:cTn id="1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8" grpId="0" animBg="1"/>
      <p:bldP spid="109" grpId="0" animBg="1"/>
      <p:bldP spid="110" grpId="0" animBg="1"/>
      <p:bldP spid="112" grpId="0" animBg="1"/>
      <p:bldP spid="113" grpId="0" animBg="1"/>
      <p:bldP spid="118" grpId="0"/>
      <p:bldP spid="175" grpId="0"/>
      <p:bldP spid="176" grpId="0"/>
      <p:bldP spid="178" grpId="0"/>
      <p:bldP spid="218" grpId="0"/>
      <p:bldP spid="219" grpId="0"/>
      <p:bldP spid="253" grpId="0"/>
      <p:bldP spid="254" grpId="0"/>
      <p:bldP spid="72" grpId="0" animBg="1"/>
      <p:bldP spid="73" grpId="0" animBg="1"/>
      <p:bldP spid="81" grpId="0"/>
      <p:bldP spid="95" grpId="0"/>
      <p:bldP spid="96" grpId="0"/>
      <p:bldP spid="97" grpId="0"/>
      <p:bldP spid="59" grpId="0" animBg="1"/>
      <p:bldP spid="60" grpId="0" animBg="1"/>
      <p:bldP spid="63"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a:extLst>
              <a:ext uri="{FF2B5EF4-FFF2-40B4-BE49-F238E27FC236}">
                <a16:creationId xmlns:a16="http://schemas.microsoft.com/office/drawing/2014/main" id="{5F40718D-A8C7-42B3-BEFA-F53F1B518C0F}"/>
              </a:ext>
            </a:extLst>
          </p:cNvPr>
          <p:cNvSpPr/>
          <p:nvPr/>
        </p:nvSpPr>
        <p:spPr>
          <a:xfrm flipH="1">
            <a:off x="1925499" y="1773023"/>
            <a:ext cx="19834037" cy="11047024"/>
          </a:xfrm>
          <a:prstGeom prst="arc">
            <a:avLst>
              <a:gd name="adj1" fmla="val 15962984"/>
              <a:gd name="adj2" fmla="val 21456617"/>
            </a:avLst>
          </a:prstGeom>
          <a:ln w="15875">
            <a:solidFill>
              <a:schemeClr val="accent1"/>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gradFill>
                <a:gsLst>
                  <a:gs pos="83000">
                    <a:schemeClr val="bg1"/>
                  </a:gs>
                  <a:gs pos="100000">
                    <a:schemeClr val="bg1"/>
                  </a:gs>
                </a:gsLst>
                <a:lin ang="5400000" scaled="1"/>
              </a:gradFill>
            </a:endParaRPr>
          </a:p>
        </p:txBody>
      </p:sp>
      <p:sp>
        <p:nvSpPr>
          <p:cNvPr id="2" name="Title 1">
            <a:extLst>
              <a:ext uri="{FF2B5EF4-FFF2-40B4-BE49-F238E27FC236}">
                <a16:creationId xmlns:a16="http://schemas.microsoft.com/office/drawing/2014/main" id="{D744A095-3EF4-4323-8C10-6E6192573674}"/>
              </a:ext>
            </a:extLst>
          </p:cNvPr>
          <p:cNvSpPr>
            <a:spLocks noGrp="1"/>
          </p:cNvSpPr>
          <p:nvPr>
            <p:ph type="title"/>
          </p:nvPr>
        </p:nvSpPr>
        <p:spPr/>
        <p:txBody>
          <a:bodyPr/>
          <a:lstStyle/>
          <a:p>
            <a:r>
              <a:rPr lang="en-US"/>
              <a:t>Evolving an AI practice</a:t>
            </a:r>
          </a:p>
        </p:txBody>
      </p:sp>
      <p:sp>
        <p:nvSpPr>
          <p:cNvPr id="7" name="Rectangle 6">
            <a:extLst>
              <a:ext uri="{FF2B5EF4-FFF2-40B4-BE49-F238E27FC236}">
                <a16:creationId xmlns:a16="http://schemas.microsoft.com/office/drawing/2014/main" id="{D5D3EA3D-87A9-4DBD-9659-79375B61F7F4}"/>
              </a:ext>
            </a:extLst>
          </p:cNvPr>
          <p:cNvSpPr/>
          <p:nvPr/>
        </p:nvSpPr>
        <p:spPr>
          <a:xfrm>
            <a:off x="2790966" y="5056294"/>
            <a:ext cx="2083498" cy="1397306"/>
          </a:xfrm>
          <a:prstGeom prst="rect">
            <a:avLst/>
          </a:prstGeom>
        </p:spPr>
        <p:txBody>
          <a:bodyPr wrap="square" lIns="0" tIns="182880" rIns="0" bIns="0">
            <a:spAutoFit/>
          </a:bodyPr>
          <a:lstStyle/>
          <a:p>
            <a:pPr>
              <a:lnSpc>
                <a:spcPct val="90000"/>
              </a:lnSpc>
              <a:spcBef>
                <a:spcPts val="600"/>
              </a:spcBef>
            </a:pPr>
            <a:r>
              <a:rPr lang="en-US" sz="2000" b="1">
                <a:gradFill>
                  <a:gsLst>
                    <a:gs pos="29231">
                      <a:schemeClr val="accent1"/>
                    </a:gs>
                    <a:gs pos="50769">
                      <a:schemeClr val="accent1"/>
                    </a:gs>
                  </a:gsLst>
                  <a:lin ang="5400000" scaled="1"/>
                </a:gradFill>
                <a:latin typeface="+mj-lt"/>
                <a:cs typeface="Segoe UI" panose="020B0502040204020203" pitchFamily="34" charset="0"/>
              </a:rPr>
              <a:t>Integrate </a:t>
            </a:r>
            <a:br>
              <a:rPr lang="en-US" sz="2000" b="1">
                <a:gradFill>
                  <a:gsLst>
                    <a:gs pos="29231">
                      <a:schemeClr val="accent1"/>
                    </a:gs>
                    <a:gs pos="50769">
                      <a:schemeClr val="accent1"/>
                    </a:gs>
                  </a:gsLst>
                  <a:lin ang="5400000" scaled="1"/>
                </a:gradFill>
                <a:latin typeface="+mj-lt"/>
                <a:cs typeface="Segoe UI" panose="020B0502040204020203" pitchFamily="34" charset="0"/>
              </a:rPr>
            </a:br>
            <a:r>
              <a:rPr lang="en-US" sz="2000" b="1">
                <a:gradFill>
                  <a:gsLst>
                    <a:gs pos="29231">
                      <a:schemeClr val="accent1"/>
                    </a:gs>
                    <a:gs pos="50769">
                      <a:schemeClr val="accent1"/>
                    </a:gs>
                  </a:gsLst>
                  <a:lin ang="5400000" scaled="1"/>
                </a:gradFill>
                <a:latin typeface="+mj-lt"/>
                <a:cs typeface="Segoe UI" panose="020B0502040204020203" pitchFamily="34" charset="0"/>
              </a:rPr>
              <a:t>AI APIs, Chat Bots</a:t>
            </a:r>
          </a:p>
          <a:p>
            <a:pPr>
              <a:lnSpc>
                <a:spcPct val="90000"/>
              </a:lnSpc>
              <a:spcBef>
                <a:spcPts val="600"/>
              </a:spcBef>
            </a:pPr>
            <a: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t>Leverage pre-built </a:t>
            </a:r>
            <a:b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br>
            <a: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t>AI APIs, as well as Chat Bots in solutions</a:t>
            </a:r>
          </a:p>
        </p:txBody>
      </p:sp>
      <p:sp>
        <p:nvSpPr>
          <p:cNvPr id="12" name="Rectangle 11">
            <a:extLst>
              <a:ext uri="{FF2B5EF4-FFF2-40B4-BE49-F238E27FC236}">
                <a16:creationId xmlns:a16="http://schemas.microsoft.com/office/drawing/2014/main" id="{90B075AD-EE34-4E5E-854E-3862793A68B2}"/>
              </a:ext>
            </a:extLst>
          </p:cNvPr>
          <p:cNvSpPr/>
          <p:nvPr/>
        </p:nvSpPr>
        <p:spPr>
          <a:xfrm>
            <a:off x="4673211" y="3656804"/>
            <a:ext cx="2021879" cy="926407"/>
          </a:xfrm>
          <a:prstGeom prst="rect">
            <a:avLst/>
          </a:prstGeom>
        </p:spPr>
        <p:txBody>
          <a:bodyPr wrap="square" lIns="0" tIns="182880" rIns="0" bIns="0">
            <a:spAutoFit/>
          </a:bodyPr>
          <a:lstStyle/>
          <a:p>
            <a:pPr>
              <a:lnSpc>
                <a:spcPct val="90000"/>
              </a:lnSpc>
              <a:spcBef>
                <a:spcPts val="600"/>
              </a:spcBef>
              <a:buClr>
                <a:schemeClr val="tx1"/>
              </a:buClr>
              <a:buSzPct val="90000"/>
            </a:pPr>
            <a:r>
              <a:rPr lang="en-US" sz="2000" b="1">
                <a:gradFill>
                  <a:gsLst>
                    <a:gs pos="29231">
                      <a:schemeClr val="accent1"/>
                    </a:gs>
                    <a:gs pos="50769">
                      <a:schemeClr val="accent1"/>
                    </a:gs>
                  </a:gsLst>
                  <a:lin ang="5400000" scaled="1"/>
                </a:gradFill>
                <a:latin typeface="+mj-lt"/>
                <a:cs typeface="Segoe UI" panose="020B0502040204020203" pitchFamily="34" charset="0"/>
              </a:rPr>
              <a:t>AI Modeling</a:t>
            </a:r>
          </a:p>
          <a:p>
            <a:pPr>
              <a:lnSpc>
                <a:spcPct val="90000"/>
              </a:lnSpc>
              <a:spcBef>
                <a:spcPts val="600"/>
              </a:spcBef>
            </a:pPr>
            <a: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t>Train and deploy models using customer data</a:t>
            </a:r>
          </a:p>
        </p:txBody>
      </p:sp>
      <p:sp>
        <p:nvSpPr>
          <p:cNvPr id="17" name="Rectangle 16">
            <a:extLst>
              <a:ext uri="{FF2B5EF4-FFF2-40B4-BE49-F238E27FC236}">
                <a16:creationId xmlns:a16="http://schemas.microsoft.com/office/drawing/2014/main" id="{9CAF99FA-1A26-4AB9-B908-EDA8A5EFD8A8}"/>
              </a:ext>
            </a:extLst>
          </p:cNvPr>
          <p:cNvSpPr/>
          <p:nvPr/>
        </p:nvSpPr>
        <p:spPr>
          <a:xfrm>
            <a:off x="7228118" y="2683025"/>
            <a:ext cx="2126089" cy="1120307"/>
          </a:xfrm>
          <a:prstGeom prst="rect">
            <a:avLst/>
          </a:prstGeom>
        </p:spPr>
        <p:txBody>
          <a:bodyPr wrap="square" lIns="0" tIns="182880" rIns="0" bIns="0">
            <a:spAutoFit/>
          </a:bodyPr>
          <a:lstStyle/>
          <a:p>
            <a:pPr>
              <a:lnSpc>
                <a:spcPct val="90000"/>
              </a:lnSpc>
              <a:spcBef>
                <a:spcPts val="600"/>
              </a:spcBef>
            </a:pPr>
            <a:r>
              <a:rPr lang="en-US" sz="2000" b="1">
                <a:gradFill>
                  <a:gsLst>
                    <a:gs pos="29231">
                      <a:schemeClr val="accent1"/>
                    </a:gs>
                    <a:gs pos="50769">
                      <a:schemeClr val="accent1"/>
                    </a:gs>
                  </a:gsLst>
                  <a:lin ang="5400000" scaled="1"/>
                </a:gradFill>
                <a:latin typeface="+mj-lt"/>
                <a:cs typeface="Segoe UI" panose="020B0502040204020203" pitchFamily="34" charset="0"/>
              </a:rPr>
              <a:t>AI Algorithms</a:t>
            </a:r>
          </a:p>
          <a:p>
            <a:pPr>
              <a:lnSpc>
                <a:spcPct val="90000"/>
              </a:lnSpc>
              <a:spcBef>
                <a:spcPts val="600"/>
              </a:spcBef>
            </a:pPr>
            <a: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t>Design and implement custom algorithms. Deep algorithmic understanding</a:t>
            </a:r>
          </a:p>
        </p:txBody>
      </p:sp>
      <p:sp>
        <p:nvSpPr>
          <p:cNvPr id="19" name="Rectangle 18">
            <a:extLst>
              <a:ext uri="{FF2B5EF4-FFF2-40B4-BE49-F238E27FC236}">
                <a16:creationId xmlns:a16="http://schemas.microsoft.com/office/drawing/2014/main" id="{75175519-F62C-47B9-A253-D7329D66DC7E}"/>
              </a:ext>
            </a:extLst>
          </p:cNvPr>
          <p:cNvSpPr/>
          <p:nvPr/>
        </p:nvSpPr>
        <p:spPr>
          <a:xfrm>
            <a:off x="9783026" y="2201079"/>
            <a:ext cx="1673249" cy="1397306"/>
          </a:xfrm>
          <a:prstGeom prst="rect">
            <a:avLst/>
          </a:prstGeom>
        </p:spPr>
        <p:txBody>
          <a:bodyPr wrap="square" lIns="0" tIns="182880" rIns="0" bIns="0">
            <a:spAutoFit/>
          </a:bodyPr>
          <a:lstStyle/>
          <a:p>
            <a:pPr>
              <a:lnSpc>
                <a:spcPct val="90000"/>
              </a:lnSpc>
              <a:spcBef>
                <a:spcPts val="600"/>
              </a:spcBef>
            </a:pPr>
            <a:r>
              <a:rPr lang="en-US" sz="2000" b="1">
                <a:gradFill>
                  <a:gsLst>
                    <a:gs pos="29231">
                      <a:schemeClr val="accent1"/>
                    </a:gs>
                    <a:gs pos="50769">
                      <a:schemeClr val="accent1"/>
                    </a:gs>
                  </a:gsLst>
                  <a:lin ang="5400000" scaled="1"/>
                </a:gradFill>
                <a:latin typeface="+mj-lt"/>
                <a:cs typeface="Segoe UI" panose="020B0502040204020203" pitchFamily="34" charset="0"/>
              </a:rPr>
              <a:t>Vertical specialization</a:t>
            </a:r>
          </a:p>
          <a:p>
            <a:pPr>
              <a:lnSpc>
                <a:spcPct val="90000"/>
              </a:lnSpc>
              <a:spcBef>
                <a:spcPts val="600"/>
              </a:spcBef>
            </a:pPr>
            <a: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t>Provide packaged, industry specific </a:t>
            </a:r>
            <a:b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br>
            <a:r>
              <a:rPr lang="en-US" sz="1400">
                <a:gradFill>
                  <a:gsLst>
                    <a:gs pos="50769">
                      <a:schemeClr val="tx1"/>
                    </a:gs>
                    <a:gs pos="64000">
                      <a:schemeClr val="tx1"/>
                    </a:gs>
                  </a:gsLst>
                  <a:lin ang="5400000" scaled="1"/>
                </a:gradFill>
                <a:latin typeface="Segoe UI" panose="020B0502040204020203" pitchFamily="34" charset="0"/>
                <a:cs typeface="Segoe UI" panose="020B0502040204020203" pitchFamily="34" charset="0"/>
              </a:rPr>
              <a:t>AI solutions</a:t>
            </a:r>
          </a:p>
        </p:txBody>
      </p:sp>
      <p:sp>
        <p:nvSpPr>
          <p:cNvPr id="24" name="Oval 23">
            <a:extLst>
              <a:ext uri="{FF2B5EF4-FFF2-40B4-BE49-F238E27FC236}">
                <a16:creationId xmlns:a16="http://schemas.microsoft.com/office/drawing/2014/main" id="{662B135C-AE56-4566-8DFE-0E87729B64BE}"/>
              </a:ext>
            </a:extLst>
          </p:cNvPr>
          <p:cNvSpPr/>
          <p:nvPr/>
        </p:nvSpPr>
        <p:spPr bwMode="auto">
          <a:xfrm>
            <a:off x="7228119" y="1923333"/>
            <a:ext cx="706670" cy="706670"/>
          </a:xfrm>
          <a:prstGeom prst="ellipse">
            <a:avLst/>
          </a:prstGeom>
          <a:solidFill>
            <a:schemeClr val="bg1"/>
          </a:solidFill>
          <a:ln w="15875">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5" name="Oval 24">
            <a:extLst>
              <a:ext uri="{FF2B5EF4-FFF2-40B4-BE49-F238E27FC236}">
                <a16:creationId xmlns:a16="http://schemas.microsoft.com/office/drawing/2014/main" id="{D1107B4F-701C-4340-A6B2-2382E145307D}"/>
              </a:ext>
            </a:extLst>
          </p:cNvPr>
          <p:cNvSpPr/>
          <p:nvPr/>
        </p:nvSpPr>
        <p:spPr bwMode="auto">
          <a:xfrm>
            <a:off x="9783027" y="1460078"/>
            <a:ext cx="706670" cy="706670"/>
          </a:xfrm>
          <a:prstGeom prst="ellipse">
            <a:avLst/>
          </a:prstGeom>
          <a:solidFill>
            <a:schemeClr val="bg1"/>
          </a:solidFill>
          <a:ln w="15875">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6" name="Oval 25">
            <a:extLst>
              <a:ext uri="{FF2B5EF4-FFF2-40B4-BE49-F238E27FC236}">
                <a16:creationId xmlns:a16="http://schemas.microsoft.com/office/drawing/2014/main" id="{4B30610C-7C79-4028-80BE-D013B8865151}"/>
              </a:ext>
            </a:extLst>
          </p:cNvPr>
          <p:cNvSpPr/>
          <p:nvPr/>
        </p:nvSpPr>
        <p:spPr bwMode="auto">
          <a:xfrm>
            <a:off x="4673210" y="2899732"/>
            <a:ext cx="706670" cy="706670"/>
          </a:xfrm>
          <a:prstGeom prst="ellipse">
            <a:avLst/>
          </a:prstGeom>
          <a:solidFill>
            <a:schemeClr val="bg1"/>
          </a:solidFill>
          <a:ln w="15875">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7" name="Oval 26">
            <a:extLst>
              <a:ext uri="{FF2B5EF4-FFF2-40B4-BE49-F238E27FC236}">
                <a16:creationId xmlns:a16="http://schemas.microsoft.com/office/drawing/2014/main" id="{49437A39-A1D7-4BA6-867A-8CA7520AD6B7}"/>
              </a:ext>
            </a:extLst>
          </p:cNvPr>
          <p:cNvSpPr/>
          <p:nvPr/>
        </p:nvSpPr>
        <p:spPr bwMode="auto">
          <a:xfrm>
            <a:off x="2790966" y="4258507"/>
            <a:ext cx="706670" cy="706670"/>
          </a:xfrm>
          <a:prstGeom prst="ellipse">
            <a:avLst/>
          </a:prstGeom>
          <a:solidFill>
            <a:schemeClr val="bg1"/>
          </a:solidFill>
          <a:ln w="15875">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815627C2-8BCD-486C-AA2C-B1B2EA8943AA}"/>
              </a:ext>
            </a:extLst>
          </p:cNvPr>
          <p:cNvGrpSpPr/>
          <p:nvPr/>
        </p:nvGrpSpPr>
        <p:grpSpPr>
          <a:xfrm>
            <a:off x="588262" y="4671424"/>
            <a:ext cx="1591375" cy="646331"/>
            <a:chOff x="588262" y="4671424"/>
            <a:chExt cx="1591375" cy="646331"/>
          </a:xfrm>
        </p:grpSpPr>
        <p:sp>
          <p:nvSpPr>
            <p:cNvPr id="22" name="Rectangle 21">
              <a:extLst>
                <a:ext uri="{FF2B5EF4-FFF2-40B4-BE49-F238E27FC236}">
                  <a16:creationId xmlns:a16="http://schemas.microsoft.com/office/drawing/2014/main" id="{F59BA4C0-A2D8-49F9-9253-60B075186FD9}"/>
                </a:ext>
              </a:extLst>
            </p:cNvPr>
            <p:cNvSpPr/>
            <p:nvPr/>
          </p:nvSpPr>
          <p:spPr bwMode="auto">
            <a:xfrm>
              <a:off x="588262" y="4671424"/>
              <a:ext cx="1591375" cy="646331"/>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defTabSz="932293" fontAlgn="base">
                <a:lnSpc>
                  <a:spcPct val="90000"/>
                </a:lnSpc>
                <a:spcBef>
                  <a:spcPts val="1200"/>
                </a:spcBef>
              </a:pPr>
              <a:r>
                <a:rPr lang="en-US" sz="2000" b="1">
                  <a:gradFill>
                    <a:gsLst>
                      <a:gs pos="4103">
                        <a:schemeClr val="tx1"/>
                      </a:gs>
                      <a:gs pos="16923">
                        <a:schemeClr val="tx1"/>
                      </a:gs>
                    </a:gsLst>
                  </a:gradFill>
                  <a:latin typeface="+mj-lt"/>
                  <a:cs typeface="Segoe UI" pitchFamily="34" charset="0"/>
                </a:rPr>
                <a:t>Start</a:t>
              </a:r>
            </a:p>
          </p:txBody>
        </p:sp>
        <p:sp>
          <p:nvSpPr>
            <p:cNvPr id="16" name="arrow" title="Icon of an arrow">
              <a:extLst>
                <a:ext uri="{FF2B5EF4-FFF2-40B4-BE49-F238E27FC236}">
                  <a16:creationId xmlns:a16="http://schemas.microsoft.com/office/drawing/2014/main" id="{88BDFD00-93B7-4F72-A6FB-06B63F587434}"/>
                </a:ext>
              </a:extLst>
            </p:cNvPr>
            <p:cNvSpPr>
              <a:spLocks noChangeAspect="1" noEditPoints="1"/>
            </p:cNvSpPr>
            <p:nvPr/>
          </p:nvSpPr>
          <p:spPr bwMode="auto">
            <a:xfrm>
              <a:off x="1658698" y="4891545"/>
              <a:ext cx="246118" cy="2271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8" name="ChatBot_F08B" title="Icon of a robotic chat bubble with a smiley face">
            <a:extLst>
              <a:ext uri="{FF2B5EF4-FFF2-40B4-BE49-F238E27FC236}">
                <a16:creationId xmlns:a16="http://schemas.microsoft.com/office/drawing/2014/main" id="{4A7BD25C-C850-4035-8C04-A5C650FA78B0}"/>
              </a:ext>
            </a:extLst>
          </p:cNvPr>
          <p:cNvSpPr>
            <a:spLocks noChangeAspect="1" noEditPoints="1"/>
          </p:cNvSpPr>
          <p:nvPr/>
        </p:nvSpPr>
        <p:spPr bwMode="auto">
          <a:xfrm>
            <a:off x="3002714" y="4428962"/>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3D" title="Icon of a 3D box with square points on each corner">
            <a:extLst>
              <a:ext uri="{FF2B5EF4-FFF2-40B4-BE49-F238E27FC236}">
                <a16:creationId xmlns:a16="http://schemas.microsoft.com/office/drawing/2014/main" id="{A5862CAB-E385-4267-A1FD-99D95D833C16}"/>
              </a:ext>
            </a:extLst>
          </p:cNvPr>
          <p:cNvSpPr>
            <a:spLocks noChangeAspect="1" noEditPoints="1"/>
          </p:cNvSpPr>
          <p:nvPr/>
        </p:nvSpPr>
        <p:spPr bwMode="auto">
          <a:xfrm>
            <a:off x="4855516" y="3070187"/>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binary" title="Icon of binary code, ones and zeros">
            <a:extLst>
              <a:ext uri="{FF2B5EF4-FFF2-40B4-BE49-F238E27FC236}">
                <a16:creationId xmlns:a16="http://schemas.microsoft.com/office/drawing/2014/main" id="{24DF8549-9417-47AB-9717-2EA592FAC3DE}"/>
              </a:ext>
            </a:extLst>
          </p:cNvPr>
          <p:cNvSpPr>
            <a:spLocks noChangeAspect="1" noEditPoints="1"/>
          </p:cNvSpPr>
          <p:nvPr/>
        </p:nvSpPr>
        <p:spPr bwMode="auto">
          <a:xfrm>
            <a:off x="7398574" y="211875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rrow_6" title="Icon of two arrows pointing in opposite direction of each other">
            <a:extLst>
              <a:ext uri="{FF2B5EF4-FFF2-40B4-BE49-F238E27FC236}">
                <a16:creationId xmlns:a16="http://schemas.microsoft.com/office/drawing/2014/main" id="{309511F8-9BE4-43A8-BB31-8EBD090BE4DE}"/>
              </a:ext>
            </a:extLst>
          </p:cNvPr>
          <p:cNvSpPr>
            <a:spLocks noChangeAspect="1" noEditPoints="1"/>
          </p:cNvSpPr>
          <p:nvPr/>
        </p:nvSpPr>
        <p:spPr bwMode="auto">
          <a:xfrm rot="5400000">
            <a:off x="9980302" y="1666833"/>
            <a:ext cx="312120" cy="2931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custDataLst>
      <p:tags r:id="rId1"/>
    </p:custDataLst>
    <p:extLst>
      <p:ext uri="{BB962C8B-B14F-4D97-AF65-F5344CB8AC3E}">
        <p14:creationId xmlns:p14="http://schemas.microsoft.com/office/powerpoint/2010/main" val="409012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27"/>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500" fill="hold"/>
                                        <p:tgtEl>
                                          <p:spTgt spid="27"/>
                                        </p:tgtEl>
                                      </p:cBhvr>
                                      <p:by x="0" y="0"/>
                                    </p:animScale>
                                  </p:childTnLst>
                                </p:cTn>
                              </p:par>
                              <p:par>
                                <p:cTn id="12" presetID="1" presetClass="entr" presetSubtype="0" fill="hold" grpId="0" nodeType="withEffect">
                                  <p:stCondLst>
                                    <p:cond delay="100"/>
                                  </p:stCondLst>
                                  <p:childTnLst>
                                    <p:set>
                                      <p:cBhvr>
                                        <p:cTn id="13" dur="1" fill="hold">
                                          <p:stCondLst>
                                            <p:cond delay="499"/>
                                          </p:stCondLst>
                                        </p:cTn>
                                        <p:tgtEl>
                                          <p:spTgt spid="26"/>
                                        </p:tgtEl>
                                        <p:attrNameLst>
                                          <p:attrName>style.visibility</p:attrName>
                                        </p:attrNameLst>
                                      </p:cBhvr>
                                      <p:to>
                                        <p:strVal val="visible"/>
                                      </p:to>
                                    </p:set>
                                  </p:childTnLst>
                                </p:cTn>
                              </p:par>
                              <p:par>
                                <p:cTn id="14" presetID="6" presetClass="emph" presetSubtype="0" accel="100000" autoRev="1" fill="hold" grpId="1" nodeType="withEffect">
                                  <p:stCondLst>
                                    <p:cond delay="100"/>
                                  </p:stCondLst>
                                  <p:childTnLst>
                                    <p:animScale>
                                      <p:cBhvr>
                                        <p:cTn id="15" dur="500" fill="hold"/>
                                        <p:tgtEl>
                                          <p:spTgt spid="26"/>
                                        </p:tgtEl>
                                      </p:cBhvr>
                                      <p:by x="0" y="0"/>
                                    </p:animScale>
                                  </p:childTnLst>
                                </p:cTn>
                              </p:par>
                              <p:par>
                                <p:cTn id="16" presetID="1" presetClass="entr" presetSubtype="0" fill="hold" grpId="0" nodeType="withEffect">
                                  <p:stCondLst>
                                    <p:cond delay="200"/>
                                  </p:stCondLst>
                                  <p:childTnLst>
                                    <p:set>
                                      <p:cBhvr>
                                        <p:cTn id="17" dur="1" fill="hold">
                                          <p:stCondLst>
                                            <p:cond delay="499"/>
                                          </p:stCondLst>
                                        </p:cTn>
                                        <p:tgtEl>
                                          <p:spTgt spid="24"/>
                                        </p:tgtEl>
                                        <p:attrNameLst>
                                          <p:attrName>style.visibility</p:attrName>
                                        </p:attrNameLst>
                                      </p:cBhvr>
                                      <p:to>
                                        <p:strVal val="visible"/>
                                      </p:to>
                                    </p:set>
                                  </p:childTnLst>
                                </p:cTn>
                              </p:par>
                              <p:par>
                                <p:cTn id="18" presetID="6" presetClass="emph" presetSubtype="0" accel="100000" autoRev="1" fill="hold" grpId="1" nodeType="withEffect">
                                  <p:stCondLst>
                                    <p:cond delay="200"/>
                                  </p:stCondLst>
                                  <p:childTnLst>
                                    <p:animScale>
                                      <p:cBhvr>
                                        <p:cTn id="19" dur="500" fill="hold"/>
                                        <p:tgtEl>
                                          <p:spTgt spid="24"/>
                                        </p:tgtEl>
                                      </p:cBhvr>
                                      <p:by x="0" y="0"/>
                                    </p:animScale>
                                  </p:childTnLst>
                                </p:cTn>
                              </p:par>
                              <p:par>
                                <p:cTn id="20" presetID="1" presetClass="entr" presetSubtype="0" fill="hold" grpId="0" nodeType="withEffect">
                                  <p:stCondLst>
                                    <p:cond delay="300"/>
                                  </p:stCondLst>
                                  <p:childTnLst>
                                    <p:set>
                                      <p:cBhvr>
                                        <p:cTn id="21" dur="1" fill="hold">
                                          <p:stCondLst>
                                            <p:cond delay="499"/>
                                          </p:stCondLst>
                                        </p:cTn>
                                        <p:tgtEl>
                                          <p:spTgt spid="25"/>
                                        </p:tgtEl>
                                        <p:attrNameLst>
                                          <p:attrName>style.visibility</p:attrName>
                                        </p:attrNameLst>
                                      </p:cBhvr>
                                      <p:to>
                                        <p:strVal val="visible"/>
                                      </p:to>
                                    </p:set>
                                  </p:childTnLst>
                                </p:cTn>
                              </p:par>
                              <p:par>
                                <p:cTn id="22" presetID="6" presetClass="emph" presetSubtype="0" accel="100000" autoRev="1" fill="hold" grpId="1" nodeType="withEffect">
                                  <p:stCondLst>
                                    <p:cond delay="300"/>
                                  </p:stCondLst>
                                  <p:childTnLst>
                                    <p:animScale>
                                      <p:cBhvr>
                                        <p:cTn id="23" dur="500" fill="hold"/>
                                        <p:tgtEl>
                                          <p:spTgt spid="25"/>
                                        </p:tgtEl>
                                      </p:cBhvr>
                                      <p:by x="0" y="0"/>
                                    </p:animScale>
                                  </p:childTnLst>
                                </p:cTn>
                              </p:par>
                              <p:par>
                                <p:cTn id="24" presetID="10" presetClass="entr" presetSubtype="0" fill="hold" nodeType="withEffect">
                                  <p:stCondLst>
                                    <p:cond delay="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35" presetClass="path" presetSubtype="0" decel="100000" fill="hold" nodeType="withEffect">
                                  <p:stCondLst>
                                    <p:cond delay="300"/>
                                  </p:stCondLst>
                                  <p:childTnLst>
                                    <p:animMotion origin="layout" path="M -1.66667E-6 -7.40741E-7 L -0.05794 -7.40741E-7 " pathEditMode="relative" rAng="0" ptsTypes="AA">
                                      <p:cBhvr>
                                        <p:cTn id="28" dur="500" spd="-100000" fill="hold"/>
                                        <p:tgtEl>
                                          <p:spTgt spid="9"/>
                                        </p:tgtEl>
                                        <p:attrNameLst>
                                          <p:attrName>ppt_x</p:attrName>
                                          <p:attrName>ppt_y</p:attrName>
                                        </p:attrNameLst>
                                      </p:cBhvr>
                                      <p:rCtr x="-2904" y="0"/>
                                    </p:animMotion>
                                  </p:childTnLst>
                                </p:cTn>
                              </p:par>
                              <p:par>
                                <p:cTn id="29" presetID="10" presetClass="entr" presetSubtype="0" fill="hold" grpId="0" nodeType="withEffect">
                                  <p:stCondLst>
                                    <p:cond delay="3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childTnLst>
                                </p:cTn>
                              </p:par>
                              <p:par>
                                <p:cTn id="32" presetID="42" presetClass="path" presetSubtype="0" decel="100000" fill="hold" grpId="1" nodeType="withEffect">
                                  <p:stCondLst>
                                    <p:cond delay="300"/>
                                  </p:stCondLst>
                                  <p:childTnLst>
                                    <p:animMotion origin="layout" path="M -4.58333E-6 1.48148E-6 L -4.58333E-6 0.09838 " pathEditMode="relative" rAng="0" ptsTypes="AA">
                                      <p:cBhvr>
                                        <p:cTn id="33" dur="500" spd="-100000" fill="hold"/>
                                        <p:tgtEl>
                                          <p:spTgt spid="7"/>
                                        </p:tgtEl>
                                        <p:attrNameLst>
                                          <p:attrName>ppt_x</p:attrName>
                                          <p:attrName>ppt_y</p:attrName>
                                        </p:attrNameLst>
                                      </p:cBhvr>
                                      <p:rCtr x="0" y="4907"/>
                                    </p:animMotion>
                                  </p:childTnLst>
                                </p:cTn>
                              </p:par>
                              <p:par>
                                <p:cTn id="34" presetID="10" presetClass="entr" presetSubtype="0" fill="hold" grpId="0" nodeType="withEffect">
                                  <p:stCondLst>
                                    <p:cond delay="4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400"/>
                                  </p:stCondLst>
                                  <p:childTnLst>
                                    <p:animMotion origin="layout" path="M 4.16667E-6 -3.33333E-6 L 4.16667E-6 0.09838 " pathEditMode="relative" rAng="0" ptsTypes="AA">
                                      <p:cBhvr>
                                        <p:cTn id="38" dur="500" spd="-100000" fill="hold"/>
                                        <p:tgtEl>
                                          <p:spTgt spid="12"/>
                                        </p:tgtEl>
                                        <p:attrNameLst>
                                          <p:attrName>ppt_x</p:attrName>
                                          <p:attrName>ppt_y</p:attrName>
                                        </p:attrNameLst>
                                      </p:cBhvr>
                                      <p:rCtr x="0" y="4907"/>
                                    </p:animMotion>
                                  </p:childTnLst>
                                </p:cTn>
                              </p:par>
                              <p:par>
                                <p:cTn id="39" presetID="10" presetClass="entr" presetSubtype="0" fill="hold" grpId="0" nodeType="withEffect">
                                  <p:stCondLst>
                                    <p:cond delay="5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50"/>
                                        <p:tgtEl>
                                          <p:spTgt spid="17"/>
                                        </p:tgtEl>
                                      </p:cBhvr>
                                    </p:animEffect>
                                  </p:childTnLst>
                                </p:cTn>
                              </p:par>
                              <p:par>
                                <p:cTn id="42" presetID="42" presetClass="path" presetSubtype="0" decel="100000" fill="hold" grpId="1" nodeType="withEffect">
                                  <p:stCondLst>
                                    <p:cond delay="500"/>
                                  </p:stCondLst>
                                  <p:childTnLst>
                                    <p:animMotion origin="layout" path="M 2.08333E-6 4.44444E-6 L 2.08333E-6 0.09838 " pathEditMode="relative" rAng="0" ptsTypes="AA">
                                      <p:cBhvr>
                                        <p:cTn id="43" dur="500" spd="-100000" fill="hold"/>
                                        <p:tgtEl>
                                          <p:spTgt spid="17"/>
                                        </p:tgtEl>
                                        <p:attrNameLst>
                                          <p:attrName>ppt_x</p:attrName>
                                          <p:attrName>ppt_y</p:attrName>
                                        </p:attrNameLst>
                                      </p:cBhvr>
                                      <p:rCtr x="0" y="4907"/>
                                    </p:animMotion>
                                  </p:childTnLst>
                                </p:cTn>
                              </p:par>
                              <p:par>
                                <p:cTn id="44" presetID="10" presetClass="entr" presetSubtype="0" fill="hold" grpId="0" nodeType="withEffect">
                                  <p:stCondLst>
                                    <p:cond delay="6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50"/>
                                        <p:tgtEl>
                                          <p:spTgt spid="19"/>
                                        </p:tgtEl>
                                      </p:cBhvr>
                                    </p:animEffect>
                                  </p:childTnLst>
                                </p:cTn>
                              </p:par>
                              <p:par>
                                <p:cTn id="47" presetID="42" presetClass="path" presetSubtype="0" decel="100000" fill="hold" grpId="1" nodeType="withEffect">
                                  <p:stCondLst>
                                    <p:cond delay="600"/>
                                  </p:stCondLst>
                                  <p:childTnLst>
                                    <p:animMotion origin="layout" path="M -3.75E-6 3.33333E-6 L -3.75E-6 0.09838 " pathEditMode="relative" rAng="0" ptsTypes="AA">
                                      <p:cBhvr>
                                        <p:cTn id="48" dur="500" spd="-100000" fill="hold"/>
                                        <p:tgtEl>
                                          <p:spTgt spid="19"/>
                                        </p:tgtEl>
                                        <p:attrNameLst>
                                          <p:attrName>ppt_x</p:attrName>
                                          <p:attrName>ppt_y</p:attrName>
                                        </p:attrNameLst>
                                      </p:cBhvr>
                                      <p:rCtr x="0" y="4907"/>
                                    </p:animMotion>
                                  </p:childTnLst>
                                </p:cTn>
                              </p:par>
                              <p:par>
                                <p:cTn id="49" presetID="1" presetClass="entr" presetSubtype="0" fill="hold" grpId="0" nodeType="with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par>
                                <p:cTn id="51" presetID="6" presetClass="emph" presetSubtype="0" accel="100000" autoRev="1" fill="hold" grpId="1" nodeType="withEffect">
                                  <p:stCondLst>
                                    <p:cond delay="0"/>
                                  </p:stCondLst>
                                  <p:childTnLst>
                                    <p:animScale>
                                      <p:cBhvr>
                                        <p:cTn id="52" dur="500" fill="hold"/>
                                        <p:tgtEl>
                                          <p:spTgt spid="18"/>
                                        </p:tgtEl>
                                      </p:cBhvr>
                                      <p:by x="0" y="0"/>
                                    </p:animScale>
                                  </p:childTnLst>
                                </p:cTn>
                              </p:par>
                              <p:par>
                                <p:cTn id="53" presetID="1" presetClass="entr" presetSubtype="0" fill="hold" grpId="0" nodeType="withEffect">
                                  <p:stCondLst>
                                    <p:cond delay="100"/>
                                  </p:stCondLst>
                                  <p:childTnLst>
                                    <p:set>
                                      <p:cBhvr>
                                        <p:cTn id="54" dur="1" fill="hold">
                                          <p:stCondLst>
                                            <p:cond delay="499"/>
                                          </p:stCondLst>
                                        </p:cTn>
                                        <p:tgtEl>
                                          <p:spTgt spid="20"/>
                                        </p:tgtEl>
                                        <p:attrNameLst>
                                          <p:attrName>style.visibility</p:attrName>
                                        </p:attrNameLst>
                                      </p:cBhvr>
                                      <p:to>
                                        <p:strVal val="visible"/>
                                      </p:to>
                                    </p:set>
                                  </p:childTnLst>
                                </p:cTn>
                              </p:par>
                              <p:par>
                                <p:cTn id="55" presetID="6" presetClass="emph" presetSubtype="0" accel="100000" autoRev="1" fill="hold" grpId="1" nodeType="withEffect">
                                  <p:stCondLst>
                                    <p:cond delay="100"/>
                                  </p:stCondLst>
                                  <p:childTnLst>
                                    <p:animScale>
                                      <p:cBhvr>
                                        <p:cTn id="56" dur="500" fill="hold"/>
                                        <p:tgtEl>
                                          <p:spTgt spid="20"/>
                                        </p:tgtEl>
                                      </p:cBhvr>
                                      <p:by x="0" y="0"/>
                                    </p:animScale>
                                  </p:childTnLst>
                                </p:cTn>
                              </p:par>
                              <p:par>
                                <p:cTn id="57" presetID="1" presetClass="entr" presetSubtype="0" fill="hold" grpId="0" nodeType="withEffect">
                                  <p:stCondLst>
                                    <p:cond delay="200"/>
                                  </p:stCondLst>
                                  <p:childTnLst>
                                    <p:set>
                                      <p:cBhvr>
                                        <p:cTn id="58" dur="1" fill="hold">
                                          <p:stCondLst>
                                            <p:cond delay="499"/>
                                          </p:stCondLst>
                                        </p:cTn>
                                        <p:tgtEl>
                                          <p:spTgt spid="23"/>
                                        </p:tgtEl>
                                        <p:attrNameLst>
                                          <p:attrName>style.visibility</p:attrName>
                                        </p:attrNameLst>
                                      </p:cBhvr>
                                      <p:to>
                                        <p:strVal val="visible"/>
                                      </p:to>
                                    </p:set>
                                  </p:childTnLst>
                                </p:cTn>
                              </p:par>
                              <p:par>
                                <p:cTn id="59" presetID="6" presetClass="emph" presetSubtype="0" accel="100000" autoRev="1" fill="hold" grpId="1" nodeType="withEffect">
                                  <p:stCondLst>
                                    <p:cond delay="200"/>
                                  </p:stCondLst>
                                  <p:childTnLst>
                                    <p:animScale>
                                      <p:cBhvr>
                                        <p:cTn id="60" dur="500" fill="hold"/>
                                        <p:tgtEl>
                                          <p:spTgt spid="23"/>
                                        </p:tgtEl>
                                      </p:cBhvr>
                                      <p:by x="0" y="0"/>
                                    </p:animScale>
                                  </p:childTnLst>
                                </p:cTn>
                              </p:par>
                              <p:par>
                                <p:cTn id="61" presetID="1" presetClass="entr" presetSubtype="0" fill="hold" grpId="0" nodeType="withEffect">
                                  <p:stCondLst>
                                    <p:cond delay="300"/>
                                  </p:stCondLst>
                                  <p:childTnLst>
                                    <p:set>
                                      <p:cBhvr>
                                        <p:cTn id="62" dur="1" fill="hold">
                                          <p:stCondLst>
                                            <p:cond delay="499"/>
                                          </p:stCondLst>
                                        </p:cTn>
                                        <p:tgtEl>
                                          <p:spTgt spid="28"/>
                                        </p:tgtEl>
                                        <p:attrNameLst>
                                          <p:attrName>style.visibility</p:attrName>
                                        </p:attrNameLst>
                                      </p:cBhvr>
                                      <p:to>
                                        <p:strVal val="visible"/>
                                      </p:to>
                                    </p:set>
                                  </p:childTnLst>
                                </p:cTn>
                              </p:par>
                              <p:par>
                                <p:cTn id="63" presetID="6" presetClass="emph" presetSubtype="0" accel="100000" autoRev="1" fill="hold" grpId="1" nodeType="withEffect">
                                  <p:stCondLst>
                                    <p:cond delay="300"/>
                                  </p:stCondLst>
                                  <p:childTnLst>
                                    <p:animScale>
                                      <p:cBhvr>
                                        <p:cTn id="64" dur="500" fill="hold"/>
                                        <p:tgtEl>
                                          <p:spTgt spid="2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12" grpId="0"/>
      <p:bldP spid="12" grpId="1"/>
      <p:bldP spid="17" grpId="0"/>
      <p:bldP spid="17" grpId="1"/>
      <p:bldP spid="19" grpId="0"/>
      <p:bldP spid="19" grpId="1"/>
      <p:bldP spid="24" grpId="0" animBg="1"/>
      <p:bldP spid="24" grpId="1" animBg="1"/>
      <p:bldP spid="25" grpId="0" animBg="1"/>
      <p:bldP spid="25" grpId="1" animBg="1"/>
      <p:bldP spid="26" grpId="0" animBg="1"/>
      <p:bldP spid="26" grpId="1" animBg="1"/>
      <p:bldP spid="27" grpId="0" animBg="1"/>
      <p:bldP spid="27" grpId="1" animBg="1"/>
      <p:bldP spid="18" grpId="0" animBg="1"/>
      <p:bldP spid="18" grpId="1" animBg="1"/>
      <p:bldP spid="20" grpId="0" animBg="1"/>
      <p:bldP spid="20" grpId="1" animBg="1"/>
      <p:bldP spid="23" grpId="0" animBg="1"/>
      <p:bldP spid="23" grpId="1" animBg="1"/>
      <p:bldP spid="28" grpId="0" animBg="1"/>
      <p:bldP spid="2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C2487E5-C67B-4716-AD39-8507C4526177}"/>
              </a:ext>
            </a:extLst>
          </p:cNvPr>
          <p:cNvSpPr/>
          <p:nvPr/>
        </p:nvSpPr>
        <p:spPr bwMode="auto">
          <a:xfrm>
            <a:off x="580643" y="1116648"/>
            <a:ext cx="3607819" cy="83185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endParaRPr lang="en-US" sz="1600">
              <a:solidFill>
                <a:schemeClr val="tx1"/>
              </a:solidFill>
              <a:latin typeface="Segoe UI Semilight" panose="020B0402040204020203" pitchFamily="34" charset="0"/>
              <a:ea typeface="Segoe UI Semibold" charset="0"/>
              <a:cs typeface="Segoe UI Semilight" panose="020B0402040204020203" pitchFamily="34" charset="0"/>
            </a:endParaRPr>
          </a:p>
        </p:txBody>
      </p:sp>
      <p:sp>
        <p:nvSpPr>
          <p:cNvPr id="36" name="Rectangle 35">
            <a:extLst>
              <a:ext uri="{FF2B5EF4-FFF2-40B4-BE49-F238E27FC236}">
                <a16:creationId xmlns:a16="http://schemas.microsoft.com/office/drawing/2014/main" id="{530D0EE4-2ECE-4FD5-8B1D-BC2BF82DB08A}"/>
              </a:ext>
            </a:extLst>
          </p:cNvPr>
          <p:cNvSpPr/>
          <p:nvPr/>
        </p:nvSpPr>
        <p:spPr bwMode="auto">
          <a:xfrm>
            <a:off x="580643" y="292100"/>
            <a:ext cx="7319267" cy="736918"/>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algn="ctr" defTabSz="914225">
              <a:lnSpc>
                <a:spcPct val="90000"/>
              </a:lnSpc>
              <a:spcAft>
                <a:spcPts val="600"/>
              </a:spcAft>
              <a:defRPr/>
            </a:pPr>
            <a:r>
              <a:rPr lang="en-US" sz="2800">
                <a:gradFill>
                  <a:gsLst>
                    <a:gs pos="31795">
                      <a:schemeClr val="tx1"/>
                    </a:gs>
                    <a:gs pos="59000">
                      <a:schemeClr val="tx1"/>
                    </a:gs>
                  </a:gsLst>
                  <a:lin ang="5400000" scaled="0"/>
                </a:gradFill>
                <a:latin typeface="+mj-lt"/>
                <a:ea typeface="Segoe UI Semibold" charset="0"/>
                <a:cs typeface="Segoe UI Semilight" panose="020B0402040204020203" pitchFamily="34" charset="0"/>
              </a:rPr>
              <a:t>Chat Bots</a:t>
            </a:r>
          </a:p>
        </p:txBody>
      </p:sp>
      <p:sp>
        <p:nvSpPr>
          <p:cNvPr id="37" name="Rectangle 36">
            <a:extLst>
              <a:ext uri="{FF2B5EF4-FFF2-40B4-BE49-F238E27FC236}">
                <a16:creationId xmlns:a16="http://schemas.microsoft.com/office/drawing/2014/main" id="{BCC8E86B-3FA4-4E11-99A0-D6AA6E077AE8}"/>
              </a:ext>
            </a:extLst>
          </p:cNvPr>
          <p:cNvSpPr/>
          <p:nvPr/>
        </p:nvSpPr>
        <p:spPr bwMode="auto">
          <a:xfrm>
            <a:off x="8009190" y="292100"/>
            <a:ext cx="3600198" cy="736918"/>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algn="ctr" defTabSz="914225">
              <a:lnSpc>
                <a:spcPct val="90000"/>
              </a:lnSpc>
              <a:spcAft>
                <a:spcPts val="600"/>
              </a:spcAft>
            </a:pPr>
            <a:r>
              <a:rPr lang="en-US" sz="2800">
                <a:gradFill>
                  <a:gsLst>
                    <a:gs pos="31795">
                      <a:schemeClr val="tx1"/>
                    </a:gs>
                    <a:gs pos="59000">
                      <a:schemeClr val="tx1"/>
                    </a:gs>
                  </a:gsLst>
                  <a:lin ang="5400000" scaled="0"/>
                </a:gradFill>
                <a:latin typeface="+mj-lt"/>
                <a:cs typeface="Segoe UI Semilight" panose="020B0402040204020203" pitchFamily="34" charset="0"/>
              </a:rPr>
              <a:t>Pre-trained AI API</a:t>
            </a:r>
          </a:p>
        </p:txBody>
      </p:sp>
      <p:pic>
        <p:nvPicPr>
          <p:cNvPr id="38" name="Picture 37">
            <a:extLst>
              <a:ext uri="{FF2B5EF4-FFF2-40B4-BE49-F238E27FC236}">
                <a16:creationId xmlns:a16="http://schemas.microsoft.com/office/drawing/2014/main" id="{AE2F135E-BCAB-49D3-B11E-CC5006A83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878" y="1405242"/>
            <a:ext cx="2403348" cy="285143"/>
          </a:xfrm>
          <a:prstGeom prst="rect">
            <a:avLst/>
          </a:prstGeom>
        </p:spPr>
      </p:pic>
      <p:sp>
        <p:nvSpPr>
          <p:cNvPr id="40" name="Rectangle 39">
            <a:extLst>
              <a:ext uri="{FF2B5EF4-FFF2-40B4-BE49-F238E27FC236}">
                <a16:creationId xmlns:a16="http://schemas.microsoft.com/office/drawing/2014/main" id="{3E783FC0-A8C3-4E3F-A962-AC17D2BEF0C0}"/>
              </a:ext>
            </a:extLst>
          </p:cNvPr>
          <p:cNvSpPr/>
          <p:nvPr/>
        </p:nvSpPr>
        <p:spPr bwMode="auto">
          <a:xfrm>
            <a:off x="8005379" y="1116648"/>
            <a:ext cx="3607819" cy="83185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endParaRPr lang="en-US" sz="1600">
              <a:solidFill>
                <a:schemeClr val="tx1"/>
              </a:solidFill>
              <a:latin typeface="Segoe UI Semilight" panose="020B0402040204020203" pitchFamily="34" charset="0"/>
              <a:ea typeface="Segoe UI Semibold" charset="0"/>
              <a:cs typeface="Segoe UI Semilight" panose="020B0402040204020203" pitchFamily="34" charset="0"/>
            </a:endParaRPr>
          </a:p>
        </p:txBody>
      </p:sp>
      <p:sp>
        <p:nvSpPr>
          <p:cNvPr id="41" name="Rectangle 40">
            <a:extLst>
              <a:ext uri="{FF2B5EF4-FFF2-40B4-BE49-F238E27FC236}">
                <a16:creationId xmlns:a16="http://schemas.microsoft.com/office/drawing/2014/main" id="{4F955EFB-252B-4D30-B57F-CD646E30A0F5}"/>
              </a:ext>
            </a:extLst>
          </p:cNvPr>
          <p:cNvSpPr/>
          <p:nvPr/>
        </p:nvSpPr>
        <p:spPr bwMode="auto">
          <a:xfrm>
            <a:off x="4293011" y="1116648"/>
            <a:ext cx="3607819" cy="83185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endParaRPr lang="en-US" sz="1600">
              <a:solidFill>
                <a:schemeClr val="tx1"/>
              </a:solidFill>
              <a:latin typeface="Segoe UI Semilight" panose="020B0402040204020203" pitchFamily="34" charset="0"/>
              <a:ea typeface="Segoe UI Semibold" charset="0"/>
              <a:cs typeface="Segoe UI Semilight" panose="020B0402040204020203" pitchFamily="34" charset="0"/>
            </a:endParaRPr>
          </a:p>
        </p:txBody>
      </p:sp>
      <p:pic>
        <p:nvPicPr>
          <p:cNvPr id="11266" name="Picture 2" descr="Image result for ups logo png">
            <a:extLst>
              <a:ext uri="{FF2B5EF4-FFF2-40B4-BE49-F238E27FC236}">
                <a16:creationId xmlns:a16="http://schemas.microsoft.com/office/drawing/2014/main" id="{4E90B5B1-C8B0-4001-8BC2-0D8097709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9108" y="1216646"/>
            <a:ext cx="555625" cy="66233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Uber logo.svg">
            <a:extLst>
              <a:ext uri="{FF2B5EF4-FFF2-40B4-BE49-F238E27FC236}">
                <a16:creationId xmlns:a16="http://schemas.microsoft.com/office/drawing/2014/main" id="{A7044ACB-B092-4517-8522-F88D246BBBA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016142" y="1377323"/>
            <a:ext cx="1586292" cy="340980"/>
          </a:xfrm>
          <a:prstGeom prst="rect">
            <a:avLst/>
          </a:prstGeom>
          <a:noFill/>
          <a:ln>
            <a:noFill/>
          </a:ln>
        </p:spPr>
      </p:pic>
      <p:pic>
        <p:nvPicPr>
          <p:cNvPr id="57" name="Picture 56">
            <a:extLst>
              <a:ext uri="{FF2B5EF4-FFF2-40B4-BE49-F238E27FC236}">
                <a16:creationId xmlns:a16="http://schemas.microsoft.com/office/drawing/2014/main" id="{09DA0176-BED2-4CF8-8EFE-8C0FE67C0488}"/>
              </a:ext>
            </a:extLst>
          </p:cNvPr>
          <p:cNvPicPr>
            <a:picLocks noChangeAspect="1"/>
          </p:cNvPicPr>
          <p:nvPr/>
        </p:nvPicPr>
        <p:blipFill rotWithShape="1">
          <a:blip r:embed="rId7">
            <a:extLst>
              <a:ext uri="{28A0092B-C50C-407E-A947-70E740481C1C}">
                <a14:useLocalDpi xmlns:a14="http://schemas.microsoft.com/office/drawing/2010/main" val="0"/>
              </a:ext>
            </a:extLst>
          </a:blip>
          <a:srcRect t="25877" b="32291"/>
          <a:stretch/>
        </p:blipFill>
        <p:spPr>
          <a:xfrm>
            <a:off x="584200" y="2036128"/>
            <a:ext cx="3602422" cy="1847723"/>
          </a:xfrm>
          <a:prstGeom prst="rect">
            <a:avLst/>
          </a:prstGeom>
        </p:spPr>
      </p:pic>
      <p:pic>
        <p:nvPicPr>
          <p:cNvPr id="58" name="Picture 57">
            <a:extLst>
              <a:ext uri="{FF2B5EF4-FFF2-40B4-BE49-F238E27FC236}">
                <a16:creationId xmlns:a16="http://schemas.microsoft.com/office/drawing/2014/main" id="{97BF41CE-707D-45EE-8D4A-DE92D1A96EEA}"/>
              </a:ext>
            </a:extLst>
          </p:cNvPr>
          <p:cNvPicPr>
            <a:picLocks noChangeAspect="1"/>
          </p:cNvPicPr>
          <p:nvPr/>
        </p:nvPicPr>
        <p:blipFill rotWithShape="1">
          <a:blip r:embed="rId8"/>
          <a:srcRect l="47819" t="37419" r="2174" b="16933"/>
          <a:stretch/>
        </p:blipFill>
        <p:spPr>
          <a:xfrm>
            <a:off x="8006966" y="2036128"/>
            <a:ext cx="3602422" cy="1849714"/>
          </a:xfrm>
          <a:prstGeom prst="rect">
            <a:avLst/>
          </a:prstGeom>
        </p:spPr>
      </p:pic>
      <p:pic>
        <p:nvPicPr>
          <p:cNvPr id="59" name="Picture 58">
            <a:extLst>
              <a:ext uri="{FF2B5EF4-FFF2-40B4-BE49-F238E27FC236}">
                <a16:creationId xmlns:a16="http://schemas.microsoft.com/office/drawing/2014/main" id="{BB490B61-394C-4A57-B9DD-7CEB3F5BC532}"/>
              </a:ext>
            </a:extLst>
          </p:cNvPr>
          <p:cNvPicPr>
            <a:picLocks noChangeAspect="1"/>
          </p:cNvPicPr>
          <p:nvPr/>
        </p:nvPicPr>
        <p:blipFill rotWithShape="1">
          <a:blip r:embed="rId9"/>
          <a:srcRect l="20160" t="16994" r="14864" b="35672"/>
          <a:stretch/>
        </p:blipFill>
        <p:spPr>
          <a:xfrm>
            <a:off x="4293010" y="2036128"/>
            <a:ext cx="3600583" cy="1847723"/>
          </a:xfrm>
          <a:prstGeom prst="rect">
            <a:avLst/>
          </a:prstGeom>
        </p:spPr>
      </p:pic>
      <p:sp>
        <p:nvSpPr>
          <p:cNvPr id="42" name="Rectangle 41">
            <a:extLst>
              <a:ext uri="{FF2B5EF4-FFF2-40B4-BE49-F238E27FC236}">
                <a16:creationId xmlns:a16="http://schemas.microsoft.com/office/drawing/2014/main" id="{EEAE7B15-938B-4AE0-BE99-4736F2BCB9EC}"/>
              </a:ext>
            </a:extLst>
          </p:cNvPr>
          <p:cNvSpPr/>
          <p:nvPr/>
        </p:nvSpPr>
        <p:spPr bwMode="auto">
          <a:xfrm>
            <a:off x="580643" y="3971481"/>
            <a:ext cx="3607819" cy="1954973"/>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91440" rIns="292608" bIns="292608" numCol="1" spcCol="0" rtlCol="0" fromWordArt="0" anchor="t" anchorCtr="0" forceAA="0" compatLnSpc="1">
            <a:prstTxWarp prst="textNoShape">
              <a:avLst/>
            </a:prstTxWarp>
            <a:noAutofit/>
          </a:bodyPr>
          <a:lstStyle/>
          <a:p>
            <a:pPr marL="36576" lvl="0" indent="-57150" defTabSz="914314">
              <a:defRPr/>
            </a:pPr>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“By using Microsoft Azure Bot Service and Cognitive Services … we've been able to continue our own Progressive journey of digital innovation and do it in an agile, fast, and cost-effective way.”</a:t>
            </a:r>
          </a:p>
        </p:txBody>
      </p:sp>
      <p:sp>
        <p:nvSpPr>
          <p:cNvPr id="43" name="Rectangle 42">
            <a:extLst>
              <a:ext uri="{FF2B5EF4-FFF2-40B4-BE49-F238E27FC236}">
                <a16:creationId xmlns:a16="http://schemas.microsoft.com/office/drawing/2014/main" id="{BA806293-E878-4180-8276-51C8A4FF07E6}"/>
              </a:ext>
            </a:extLst>
          </p:cNvPr>
          <p:cNvSpPr/>
          <p:nvPr/>
        </p:nvSpPr>
        <p:spPr bwMode="auto">
          <a:xfrm>
            <a:off x="4293011" y="3971481"/>
            <a:ext cx="3607819" cy="1954973"/>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91440" rIns="292608" bIns="292608" numCol="1" spcCol="0" rtlCol="0" fromWordArt="0" anchor="t" anchorCtr="0" forceAA="0" compatLnSpc="1">
            <a:prstTxWarp prst="textNoShape">
              <a:avLst/>
            </a:prstTxWarp>
            <a:noAutofit/>
          </a:bodyPr>
          <a:lstStyle/>
          <a:p>
            <a:pPr marL="36576" indent="-57150" defTabSz="914314">
              <a:defRPr/>
            </a:pPr>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“Within five weeks, we had developed a chatbot prototype with the Microsoft Bot Framework… Our Chief Information and Engineering Officer loved it and asked that we get a version into production in just two months…and that’s just what we did.”</a:t>
            </a:r>
          </a:p>
          <a:p>
            <a:pPr marL="57150"/>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44" name="Rectangle 43">
            <a:extLst>
              <a:ext uri="{FF2B5EF4-FFF2-40B4-BE49-F238E27FC236}">
                <a16:creationId xmlns:a16="http://schemas.microsoft.com/office/drawing/2014/main" id="{EAC46697-5A67-49A1-8F07-822492DC7B77}"/>
              </a:ext>
            </a:extLst>
          </p:cNvPr>
          <p:cNvSpPr/>
          <p:nvPr/>
        </p:nvSpPr>
        <p:spPr bwMode="auto">
          <a:xfrm>
            <a:off x="8005379" y="3971481"/>
            <a:ext cx="3607819" cy="1954973"/>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91440" rIns="292608" bIns="292608" numCol="1" spcCol="0" rtlCol="0" fromWordArt="0" anchor="t" anchorCtr="0" forceAA="0" compatLnSpc="1">
            <a:prstTxWarp prst="textNoShape">
              <a:avLst/>
            </a:prstTxWarp>
            <a:noAutofit/>
          </a:bodyPr>
          <a:lstStyle/>
          <a:p>
            <a:pPr marL="36576" indent="-57150" defTabSz="914314">
              <a:spcAft>
                <a:spcPts val="1765"/>
              </a:spcAft>
              <a:defRPr/>
            </a:pPr>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“Thousands of partners sign in to our platform every hour. The response time from the Face API is incredible, enabling us to verify our drivers without slowing them down.”</a:t>
            </a:r>
          </a:p>
        </p:txBody>
      </p:sp>
      <p:sp>
        <p:nvSpPr>
          <p:cNvPr id="62" name="Rectangle 61">
            <a:extLst>
              <a:ext uri="{FF2B5EF4-FFF2-40B4-BE49-F238E27FC236}">
                <a16:creationId xmlns:a16="http://schemas.microsoft.com/office/drawing/2014/main" id="{E9B485E1-E9F7-498F-8B0F-CC33A63AE87D}"/>
              </a:ext>
            </a:extLst>
          </p:cNvPr>
          <p:cNvSpPr/>
          <p:nvPr/>
        </p:nvSpPr>
        <p:spPr>
          <a:xfrm>
            <a:off x="584200" y="6014084"/>
            <a:ext cx="3605979" cy="548640"/>
          </a:xfrm>
          <a:prstGeom prst="rect">
            <a:avLst/>
          </a:prstGeom>
          <a:solidFill>
            <a:schemeClr val="bg1">
              <a:lumMod val="95000"/>
            </a:schemeClr>
          </a:solidFill>
          <a:effectLst>
            <a:outerShdw blurRad="50800" algn="ctr" rotWithShape="0">
              <a:srgbClr val="000000">
                <a:alpha val="20000"/>
              </a:srgbClr>
            </a:outerShdw>
          </a:effectLst>
        </p:spPr>
        <p:txBody>
          <a:bodyPr wrap="none" lIns="175761" tIns="140609" rIns="175761" bIns="140609" rtlCol="0" anchor="ctr">
            <a:noAutofit/>
          </a:bodyPr>
          <a:lstStyle/>
          <a:p>
            <a:pPr marR="0" indent="0" defTabSz="914314" fontAlgn="auto">
              <a:lnSpc>
                <a:spcPct val="90000"/>
              </a:lnSpc>
              <a:spcBef>
                <a:spcPts val="0"/>
              </a:spcBef>
              <a:spcAft>
                <a:spcPts val="576"/>
              </a:spcAft>
              <a:buClrTx/>
              <a:buSzTx/>
              <a:buFontTx/>
              <a:buNone/>
              <a:tabLst/>
              <a:defRPr/>
            </a:pPr>
            <a:r>
              <a:rPr lang="en-US" sz="900">
                <a:gradFill>
                  <a:gsLst>
                    <a:gs pos="31795">
                      <a:schemeClr val="accent1"/>
                    </a:gs>
                    <a:gs pos="59000">
                      <a:schemeClr val="accent1"/>
                    </a:gs>
                  </a:gsLst>
                  <a:lin ang="5400000" scaled="0"/>
                </a:gradFill>
                <a:latin typeface="Segoe UI Semibold" panose="020B0702040204020203" pitchFamily="34" charset="0"/>
                <a:cs typeface="Segoe UI Semibold" panose="020B0702040204020203" pitchFamily="34" charset="0"/>
              </a:rPr>
              <a:t>Azure Bot Service</a:t>
            </a:r>
          </a:p>
        </p:txBody>
      </p:sp>
      <p:sp>
        <p:nvSpPr>
          <p:cNvPr id="63" name="TextBox 62">
            <a:hlinkClick r:id="rId10"/>
            <a:extLst>
              <a:ext uri="{FF2B5EF4-FFF2-40B4-BE49-F238E27FC236}">
                <a16:creationId xmlns:a16="http://schemas.microsoft.com/office/drawing/2014/main" id="{2E002028-1F24-4E15-9369-130D375E3042}"/>
              </a:ext>
            </a:extLst>
          </p:cNvPr>
          <p:cNvSpPr txBox="1"/>
          <p:nvPr/>
        </p:nvSpPr>
        <p:spPr>
          <a:xfrm>
            <a:off x="2892906" y="6105524"/>
            <a:ext cx="1225296" cy="365760"/>
          </a:xfrm>
          <a:prstGeom prst="rect">
            <a:avLst/>
          </a:prstGeom>
          <a:solidFill>
            <a:schemeClr val="accent3"/>
          </a:solidFill>
        </p:spPr>
        <p:txBody>
          <a:bodyPr wrap="none" lIns="175761" tIns="140609" rIns="175761" bIns="140609"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800" b="0" i="0"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r>
              <a:rPr lang="en-US"/>
              <a:t>Read case study here</a:t>
            </a:r>
          </a:p>
        </p:txBody>
      </p:sp>
      <p:sp>
        <p:nvSpPr>
          <p:cNvPr id="64" name="Rectangle 63">
            <a:extLst>
              <a:ext uri="{FF2B5EF4-FFF2-40B4-BE49-F238E27FC236}">
                <a16:creationId xmlns:a16="http://schemas.microsoft.com/office/drawing/2014/main" id="{796A21DB-E006-431A-9584-DF35A8471076}"/>
              </a:ext>
            </a:extLst>
          </p:cNvPr>
          <p:cNvSpPr/>
          <p:nvPr/>
        </p:nvSpPr>
        <p:spPr>
          <a:xfrm>
            <a:off x="4294851" y="6014084"/>
            <a:ext cx="3605979" cy="548640"/>
          </a:xfrm>
          <a:prstGeom prst="rect">
            <a:avLst/>
          </a:prstGeom>
          <a:solidFill>
            <a:schemeClr val="bg1">
              <a:lumMod val="95000"/>
            </a:schemeClr>
          </a:solidFill>
          <a:effectLst>
            <a:outerShdw blurRad="50800" algn="ctr" rotWithShape="0">
              <a:srgbClr val="000000">
                <a:alpha val="20000"/>
              </a:srgbClr>
            </a:outerShdw>
          </a:effectLst>
        </p:spPr>
        <p:txBody>
          <a:bodyPr wrap="none" lIns="175761" tIns="140609" rIns="175761" bIns="140609" rtlCol="0" anchor="ctr">
            <a:noAutofit/>
          </a:bodyPr>
          <a:lstStyle/>
          <a:p>
            <a:pPr lvl="0" defTabSz="914314">
              <a:lnSpc>
                <a:spcPct val="90000"/>
              </a:lnSpc>
              <a:defRPr/>
            </a:pPr>
            <a:r>
              <a:rPr lang="en-US" sz="900">
                <a:gradFill>
                  <a:gsLst>
                    <a:gs pos="31795">
                      <a:schemeClr val="accent1"/>
                    </a:gs>
                    <a:gs pos="59000">
                      <a:schemeClr val="accent1"/>
                    </a:gs>
                  </a:gsLst>
                  <a:lin ang="5400000" scaled="0"/>
                </a:gradFill>
                <a:latin typeface="Segoe UI Semibold" panose="020B0702040204020203" pitchFamily="34" charset="0"/>
                <a:cs typeface="Segoe UI Semibold" panose="020B0702040204020203" pitchFamily="34" charset="0"/>
              </a:rPr>
              <a:t>Bot Framework, Language</a:t>
            </a:r>
          </a:p>
          <a:p>
            <a:pPr lvl="0" defTabSz="914314">
              <a:lnSpc>
                <a:spcPct val="90000"/>
              </a:lnSpc>
              <a:defRPr/>
            </a:pPr>
            <a:r>
              <a:rPr lang="en-US" sz="900">
                <a:gradFill>
                  <a:gsLst>
                    <a:gs pos="31795">
                      <a:schemeClr val="accent1"/>
                    </a:gs>
                    <a:gs pos="59000">
                      <a:schemeClr val="accent1"/>
                    </a:gs>
                  </a:gsLst>
                  <a:lin ang="5400000" scaled="0"/>
                </a:gradFill>
                <a:latin typeface="Segoe UI Semibold" panose="020B0702040204020203" pitchFamily="34" charset="0"/>
                <a:cs typeface="Segoe UI Semibold" panose="020B0702040204020203" pitchFamily="34" charset="0"/>
              </a:rPr>
              <a:t>Understanding Intelligent Service (LUIS)</a:t>
            </a:r>
          </a:p>
        </p:txBody>
      </p:sp>
      <p:sp>
        <p:nvSpPr>
          <p:cNvPr id="66" name="Rectangle 65">
            <a:extLst>
              <a:ext uri="{FF2B5EF4-FFF2-40B4-BE49-F238E27FC236}">
                <a16:creationId xmlns:a16="http://schemas.microsoft.com/office/drawing/2014/main" id="{9D3213D4-ACA2-4200-BFB3-4A065CB5442E}"/>
              </a:ext>
            </a:extLst>
          </p:cNvPr>
          <p:cNvSpPr/>
          <p:nvPr/>
        </p:nvSpPr>
        <p:spPr>
          <a:xfrm>
            <a:off x="8005379" y="6014084"/>
            <a:ext cx="3605979" cy="548640"/>
          </a:xfrm>
          <a:prstGeom prst="rect">
            <a:avLst/>
          </a:prstGeom>
          <a:solidFill>
            <a:schemeClr val="bg1">
              <a:lumMod val="95000"/>
            </a:schemeClr>
          </a:solidFill>
          <a:effectLst>
            <a:outerShdw blurRad="50800" algn="ctr" rotWithShape="0">
              <a:srgbClr val="000000">
                <a:alpha val="20000"/>
              </a:srgbClr>
            </a:outerShdw>
          </a:effectLst>
        </p:spPr>
        <p:txBody>
          <a:bodyPr wrap="none" lIns="175761" tIns="140609" rIns="175761" bIns="140609" rtlCol="0" anchor="ctr">
            <a:noAutofit/>
          </a:bodyPr>
          <a:lstStyle/>
          <a:p>
            <a:pPr marR="0" indent="0" defTabSz="914314" fontAlgn="auto">
              <a:lnSpc>
                <a:spcPct val="90000"/>
              </a:lnSpc>
              <a:spcBef>
                <a:spcPts val="0"/>
              </a:spcBef>
              <a:spcAft>
                <a:spcPts val="576"/>
              </a:spcAft>
              <a:buClrTx/>
              <a:buSzTx/>
              <a:buFontTx/>
              <a:buNone/>
              <a:tabLst/>
              <a:defRPr/>
            </a:pPr>
            <a:r>
              <a:rPr lang="en-US" sz="900">
                <a:gradFill>
                  <a:gsLst>
                    <a:gs pos="31795">
                      <a:schemeClr val="accent1"/>
                    </a:gs>
                    <a:gs pos="59000">
                      <a:schemeClr val="accent1"/>
                    </a:gs>
                  </a:gsLst>
                  <a:lin ang="5400000" scaled="0"/>
                </a:gradFill>
                <a:latin typeface="Segoe UI Semibold" panose="020B0702040204020203" pitchFamily="34" charset="0"/>
                <a:cs typeface="Segoe UI Semibold" panose="020B0702040204020203" pitchFamily="34" charset="0"/>
              </a:rPr>
              <a:t>Face API</a:t>
            </a:r>
          </a:p>
        </p:txBody>
      </p:sp>
      <p:sp>
        <p:nvSpPr>
          <p:cNvPr id="72" name="TextBox 71">
            <a:hlinkClick r:id="rId11"/>
            <a:extLst>
              <a:ext uri="{FF2B5EF4-FFF2-40B4-BE49-F238E27FC236}">
                <a16:creationId xmlns:a16="http://schemas.microsoft.com/office/drawing/2014/main" id="{CCBFA277-1780-470D-AE71-593E886E1ED3}"/>
              </a:ext>
            </a:extLst>
          </p:cNvPr>
          <p:cNvSpPr txBox="1"/>
          <p:nvPr/>
        </p:nvSpPr>
        <p:spPr>
          <a:xfrm>
            <a:off x="10316005" y="6105524"/>
            <a:ext cx="1222963" cy="365760"/>
          </a:xfrm>
          <a:prstGeom prst="rect">
            <a:avLst/>
          </a:prstGeom>
          <a:solidFill>
            <a:schemeClr val="accent3"/>
          </a:solidFill>
        </p:spPr>
        <p:txBody>
          <a:bodyPr wrap="none" lIns="175761" tIns="140609" rIns="175761" bIns="140609"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800" b="0" i="0"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r>
              <a:rPr lang="en-US"/>
              <a:t>See video here</a:t>
            </a:r>
          </a:p>
        </p:txBody>
      </p:sp>
      <p:sp>
        <p:nvSpPr>
          <p:cNvPr id="73" name="TextBox 72">
            <a:hlinkClick r:id="rId11"/>
            <a:extLst>
              <a:ext uri="{FF2B5EF4-FFF2-40B4-BE49-F238E27FC236}">
                <a16:creationId xmlns:a16="http://schemas.microsoft.com/office/drawing/2014/main" id="{5BE1DE4E-1D2F-4547-84FB-50E85C5FA524}"/>
              </a:ext>
            </a:extLst>
          </p:cNvPr>
          <p:cNvSpPr txBox="1"/>
          <p:nvPr/>
        </p:nvSpPr>
        <p:spPr>
          <a:xfrm>
            <a:off x="9062383" y="6105524"/>
            <a:ext cx="1222963" cy="365760"/>
          </a:xfrm>
          <a:prstGeom prst="rect">
            <a:avLst/>
          </a:prstGeom>
          <a:solidFill>
            <a:schemeClr val="accent3"/>
          </a:solidFill>
        </p:spPr>
        <p:txBody>
          <a:bodyPr wrap="none" lIns="175761" tIns="140609" rIns="175761" bIns="140609"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800" b="0" i="0"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r>
              <a:rPr lang="en-US"/>
              <a:t>Read case study here</a:t>
            </a:r>
          </a:p>
        </p:txBody>
      </p:sp>
      <p:sp>
        <p:nvSpPr>
          <p:cNvPr id="74" name="TextBox 73">
            <a:hlinkClick r:id="rId12"/>
            <a:extLst>
              <a:ext uri="{FF2B5EF4-FFF2-40B4-BE49-F238E27FC236}">
                <a16:creationId xmlns:a16="http://schemas.microsoft.com/office/drawing/2014/main" id="{D2DA4E0C-AEDC-42B2-996E-206EC67C1C16}"/>
              </a:ext>
            </a:extLst>
          </p:cNvPr>
          <p:cNvSpPr txBox="1"/>
          <p:nvPr/>
        </p:nvSpPr>
        <p:spPr>
          <a:xfrm>
            <a:off x="6608310" y="6105524"/>
            <a:ext cx="1225296" cy="365760"/>
          </a:xfrm>
          <a:prstGeom prst="rect">
            <a:avLst/>
          </a:prstGeom>
          <a:solidFill>
            <a:schemeClr val="accent3"/>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800" b="0" i="0"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a:t>
            </a:r>
            <a:r>
              <a:rPr kumimoji="0" lang="en-US" sz="800"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case</a:t>
            </a:r>
            <a:r>
              <a:rPr kumimoji="0" lang="en-US" sz="800" b="0" i="0"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study here</a:t>
            </a:r>
          </a:p>
        </p:txBody>
      </p:sp>
      <p:sp>
        <p:nvSpPr>
          <p:cNvPr id="11265" name="TextBox 11264">
            <a:extLst>
              <a:ext uri="{FF2B5EF4-FFF2-40B4-BE49-F238E27FC236}">
                <a16:creationId xmlns:a16="http://schemas.microsoft.com/office/drawing/2014/main" id="{6C58EEE8-4793-4A59-BB39-0D90AA34B69D}"/>
              </a:ext>
            </a:extLst>
          </p:cNvPr>
          <p:cNvSpPr txBox="1"/>
          <p:nvPr/>
        </p:nvSpPr>
        <p:spPr>
          <a:xfrm>
            <a:off x="902825" y="5245523"/>
            <a:ext cx="3285636" cy="584775"/>
          </a:xfrm>
          <a:prstGeom prst="rect">
            <a:avLst/>
          </a:prstGeom>
          <a:noFill/>
        </p:spPr>
        <p:txBody>
          <a:bodyPr wrap="square" lIns="0" tIns="0" rIns="0" bIns="0" rtlCol="0">
            <a:spAutoFit/>
          </a:bodyPr>
          <a:lstStyle/>
          <a:p>
            <a:r>
              <a:rPr lang="en-US" sz="1400">
                <a:gradFill>
                  <a:gsLst>
                    <a:gs pos="31795">
                      <a:schemeClr val="tx1"/>
                    </a:gs>
                    <a:gs pos="59000">
                      <a:schemeClr val="tx1"/>
                    </a:gs>
                  </a:gsLst>
                  <a:lin ang="5400000" scaled="0"/>
                </a:gradFill>
                <a:latin typeface="+mj-lt"/>
                <a:cs typeface="Segoe UI Semilight" panose="020B0402040204020203" pitchFamily="34" charset="0"/>
              </a:rPr>
              <a:t>Matt White</a:t>
            </a:r>
          </a:p>
          <a:p>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Marketing Manager, </a:t>
            </a:r>
            <a:r>
              <a:rPr lang="en-CA"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Personal Lines Acquisition Experience</a:t>
            </a:r>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 Progressive Insurance</a:t>
            </a:r>
            <a:endParaRPr lang="en-US" sz="1200">
              <a:gradFill>
                <a:gsLst>
                  <a:gs pos="31795">
                    <a:schemeClr val="tx1"/>
                  </a:gs>
                  <a:gs pos="59000">
                    <a:schemeClr val="tx1"/>
                  </a:gs>
                </a:gsLst>
                <a:lin ang="5400000" scaled="0"/>
              </a:gradFill>
            </a:endParaRPr>
          </a:p>
        </p:txBody>
      </p:sp>
      <p:sp>
        <p:nvSpPr>
          <p:cNvPr id="78" name="TextBox 77">
            <a:extLst>
              <a:ext uri="{FF2B5EF4-FFF2-40B4-BE49-F238E27FC236}">
                <a16:creationId xmlns:a16="http://schemas.microsoft.com/office/drawing/2014/main" id="{253F1B5C-C34C-4885-A564-F4D42A2D570D}"/>
              </a:ext>
            </a:extLst>
          </p:cNvPr>
          <p:cNvSpPr txBox="1"/>
          <p:nvPr/>
        </p:nvSpPr>
        <p:spPr>
          <a:xfrm>
            <a:off x="4615194" y="5245523"/>
            <a:ext cx="3285636" cy="584775"/>
          </a:xfrm>
          <a:prstGeom prst="rect">
            <a:avLst/>
          </a:prstGeom>
          <a:noFill/>
        </p:spPr>
        <p:txBody>
          <a:bodyPr wrap="square" lIns="0" tIns="0" rIns="0" bIns="0" rtlCol="0">
            <a:spAutoFit/>
          </a:bodyPr>
          <a:lstStyle/>
          <a:p>
            <a:r>
              <a:rPr lang="en-US" sz="1400">
                <a:gradFill>
                  <a:gsLst>
                    <a:gs pos="31795">
                      <a:schemeClr val="tx1"/>
                    </a:gs>
                    <a:gs pos="59000">
                      <a:schemeClr val="tx1"/>
                    </a:gs>
                  </a:gsLst>
                  <a:lin ang="5400000" scaled="0"/>
                </a:gradFill>
                <a:latin typeface="+mj-lt"/>
                <a:cs typeface="Segoe UI Semilight" panose="020B0402040204020203" pitchFamily="34" charset="0"/>
              </a:rPr>
              <a:t>Kumar </a:t>
            </a:r>
            <a:r>
              <a:rPr lang="en-US" sz="1400" err="1">
                <a:gradFill>
                  <a:gsLst>
                    <a:gs pos="31795">
                      <a:schemeClr val="tx1"/>
                    </a:gs>
                    <a:gs pos="59000">
                      <a:schemeClr val="tx1"/>
                    </a:gs>
                  </a:gsLst>
                  <a:lin ang="5400000" scaled="0"/>
                </a:gradFill>
                <a:latin typeface="+mj-lt"/>
                <a:cs typeface="Segoe UI Semilight" panose="020B0402040204020203" pitchFamily="34" charset="0"/>
              </a:rPr>
              <a:t>Athreya</a:t>
            </a:r>
            <a:endParaRPr lang="en-US" sz="1400">
              <a:gradFill>
                <a:gsLst>
                  <a:gs pos="31795">
                    <a:schemeClr val="tx1"/>
                  </a:gs>
                  <a:gs pos="59000">
                    <a:schemeClr val="tx1"/>
                  </a:gs>
                </a:gsLst>
                <a:lin ang="5400000" scaled="0"/>
              </a:gradFill>
              <a:latin typeface="+mj-lt"/>
              <a:cs typeface="Segoe UI Semilight" panose="020B0402040204020203" pitchFamily="34" charset="0"/>
            </a:endParaRPr>
          </a:p>
          <a:p>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Senior Applications Development </a:t>
            </a:r>
            <a:b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br>
            <a:r>
              <a:rPr lang="en-US"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Manager of Shipping Systems, UPS</a:t>
            </a:r>
          </a:p>
        </p:txBody>
      </p:sp>
      <p:sp>
        <p:nvSpPr>
          <p:cNvPr id="79" name="TextBox 78">
            <a:extLst>
              <a:ext uri="{FF2B5EF4-FFF2-40B4-BE49-F238E27FC236}">
                <a16:creationId xmlns:a16="http://schemas.microsoft.com/office/drawing/2014/main" id="{8D42568F-C56E-46AC-A867-2312323228EB}"/>
              </a:ext>
            </a:extLst>
          </p:cNvPr>
          <p:cNvSpPr txBox="1"/>
          <p:nvPr/>
        </p:nvSpPr>
        <p:spPr>
          <a:xfrm>
            <a:off x="8323752" y="5245523"/>
            <a:ext cx="3285636" cy="381643"/>
          </a:xfrm>
          <a:prstGeom prst="rect">
            <a:avLst/>
          </a:prstGeom>
          <a:noFill/>
        </p:spPr>
        <p:txBody>
          <a:bodyPr wrap="square" lIns="0" tIns="0" rIns="0" bIns="0" rtlCol="0">
            <a:spAutoFit/>
          </a:bodyPr>
          <a:lstStyle/>
          <a:p>
            <a:pPr>
              <a:defRPr/>
            </a:pPr>
            <a:r>
              <a:rPr lang="nl-NL" sz="1400">
                <a:gradFill>
                  <a:gsLst>
                    <a:gs pos="31795">
                      <a:schemeClr val="tx1"/>
                    </a:gs>
                    <a:gs pos="59000">
                      <a:schemeClr val="tx1"/>
                    </a:gs>
                  </a:gsLst>
                  <a:lin ang="5400000" scaled="0"/>
                </a:gradFill>
                <a:latin typeface="+mj-lt"/>
                <a:cs typeface="Segoe UI Semilight" panose="020B0402040204020203" pitchFamily="34" charset="0"/>
              </a:rPr>
              <a:t>Dima Kovalev</a:t>
            </a:r>
          </a:p>
          <a:p>
            <a:pPr>
              <a:lnSpc>
                <a:spcPct val="90000"/>
              </a:lnSpc>
              <a:spcAft>
                <a:spcPts val="1765"/>
              </a:spcAft>
              <a:defRPr/>
            </a:pPr>
            <a:r>
              <a:rPr lang="nl-NL" sz="1200">
                <a:gradFill>
                  <a:gsLst>
                    <a:gs pos="31795">
                      <a:schemeClr val="tx1"/>
                    </a:gs>
                    <a:gs pos="59000">
                      <a:schemeClr val="tx1"/>
                    </a:gs>
                  </a:gsLst>
                  <a:lin ang="5400000" scaled="0"/>
                </a:gradFill>
                <a:latin typeface="Segoe UI Semilight" panose="020B0402040204020203" pitchFamily="34" charset="0"/>
                <a:cs typeface="Segoe UI Semilight" panose="020B0402040204020203" pitchFamily="34" charset="0"/>
              </a:rPr>
              <a:t>Product Manager, Uber</a:t>
            </a:r>
          </a:p>
        </p:txBody>
      </p:sp>
    </p:spTree>
    <p:custDataLst>
      <p:tags r:id="rId1"/>
    </p:custDataLst>
    <p:extLst>
      <p:ext uri="{BB962C8B-B14F-4D97-AF65-F5344CB8AC3E}">
        <p14:creationId xmlns:p14="http://schemas.microsoft.com/office/powerpoint/2010/main" val="2467877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D76D4954-BA1F-40CF-84CF-622F4B32D956}"/>
              </a:ext>
            </a:extLst>
          </p:cNvPr>
          <p:cNvSpPr/>
          <p:nvPr/>
        </p:nvSpPr>
        <p:spPr bwMode="auto">
          <a:xfrm>
            <a:off x="584200" y="1"/>
            <a:ext cx="53594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69245009-CE32-46E2-9346-0D0B633F51E3}"/>
              </a:ext>
            </a:extLst>
          </p:cNvPr>
          <p:cNvSpPr/>
          <p:nvPr/>
        </p:nvSpPr>
        <p:spPr bwMode="auto">
          <a:xfrm>
            <a:off x="0" y="292100"/>
            <a:ext cx="12192000" cy="1266637"/>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algn="ctr" defTabSz="914225">
              <a:lnSpc>
                <a:spcPct val="90000"/>
              </a:lnSpc>
              <a:spcBef>
                <a:spcPct val="0"/>
              </a:spcBef>
              <a:spcAft>
                <a:spcPts val="600"/>
              </a:spcAft>
            </a:pPr>
            <a:endParaRPr lang="en-US" sz="2800" spc="-50" err="1">
              <a:ln w="3175">
                <a:noFill/>
              </a:ln>
              <a:gradFill>
                <a:gsLst>
                  <a:gs pos="31795">
                    <a:schemeClr val="tx1"/>
                  </a:gs>
                  <a:gs pos="59000">
                    <a:schemeClr val="tx1"/>
                  </a:gs>
                </a:gsLst>
                <a:lin ang="5400000" scaled="0"/>
              </a:gradFill>
              <a:cs typeface="Segoe UI Semilight" panose="020B0402040204020203" pitchFamily="34" charset="0"/>
            </a:endParaRPr>
          </a:p>
        </p:txBody>
      </p:sp>
      <p:sp>
        <p:nvSpPr>
          <p:cNvPr id="118" name="Rectangle 117">
            <a:extLst>
              <a:ext uri="{FF2B5EF4-FFF2-40B4-BE49-F238E27FC236}">
                <a16:creationId xmlns:a16="http://schemas.microsoft.com/office/drawing/2014/main" id="{1031DE56-A88A-4CF5-8FCD-DB9A680ACCE5}"/>
              </a:ext>
            </a:extLst>
          </p:cNvPr>
          <p:cNvSpPr/>
          <p:nvPr/>
        </p:nvSpPr>
        <p:spPr>
          <a:xfrm>
            <a:off x="694731" y="1828799"/>
            <a:ext cx="5096469" cy="4495801"/>
          </a:xfrm>
          <a:prstGeom prst="rect">
            <a:avLst/>
          </a:prstGeom>
          <a:noFill/>
        </p:spPr>
        <p:txBody>
          <a:bodyPr wrap="square" lIns="0" tIns="0" rIns="0" bIns="0">
            <a:noAutofit/>
          </a:bodyPr>
          <a:lstStyle/>
          <a:p>
            <a:pPr marL="0" marR="0" lvl="0" indent="0" algn="l" defTabSz="914367" rtl="0" eaLnBrk="1" fontAlgn="auto" latinLnBrk="0" hangingPunct="1">
              <a:spcBef>
                <a:spcPts val="600"/>
              </a:spcBef>
              <a:spcAft>
                <a:spcPts val="0"/>
              </a:spcAft>
              <a:buClrTx/>
              <a:buSzTx/>
              <a:buFontTx/>
              <a:buNone/>
              <a:tabLst/>
              <a:defRPr/>
            </a:pPr>
            <a:r>
              <a:rPr kumimoji="0" lang="it-IT" sz="1800" b="0" i="0" u="none" strike="noStrike" kern="1200" cap="none" normalizeH="0" baseline="0" noProof="0">
                <a:ln>
                  <a:noFill/>
                </a:ln>
                <a:solidFill>
                  <a:schemeClr val="accent1"/>
                </a:solidFill>
                <a:effectLst/>
                <a:uLnTx/>
                <a:uFillTx/>
                <a:latin typeface="+mj-lt"/>
                <a:ea typeface="+mn-ea"/>
                <a:cs typeface="Segoe UI Light" panose="020B0502040204020203" pitchFamily="34" charset="0"/>
              </a:rPr>
              <a:t>NEED</a:t>
            </a:r>
          </a:p>
          <a:p>
            <a:pPr lvl="0">
              <a:spcBef>
                <a:spcPts val="200"/>
              </a:spcBef>
              <a:spcAft>
                <a:spcPts val="300"/>
              </a:spcAft>
              <a:defRPr/>
            </a:pPr>
            <a:r>
              <a:rPr lang="en-US" sz="1600">
                <a:cs typeface="Segoe UI Light" panose="020B0502040204020203" pitchFamily="34" charset="0"/>
              </a:rPr>
              <a:t>Everyday this company transports ~13M packages. </a:t>
            </a:r>
          </a:p>
          <a:p>
            <a:pPr lvl="0">
              <a:spcBef>
                <a:spcPts val="200"/>
              </a:spcBef>
              <a:spcAft>
                <a:spcPts val="300"/>
              </a:spcAft>
              <a:defRPr/>
            </a:pPr>
            <a:endParaRPr lang="en-US" sz="1600">
              <a:cs typeface="Segoe UI Light" panose="020B0502040204020203" pitchFamily="34" charset="0"/>
            </a:endParaRPr>
          </a:p>
          <a:p>
            <a:pPr lvl="0">
              <a:spcBef>
                <a:spcPts val="200"/>
              </a:spcBef>
              <a:spcAft>
                <a:spcPts val="300"/>
              </a:spcAft>
              <a:defRPr/>
            </a:pPr>
            <a:r>
              <a:rPr lang="en-US" sz="1600">
                <a:cs typeface="Segoe UI Light" panose="020B0502040204020203" pitchFamily="34" charset="0"/>
              </a:rPr>
              <a:t>Of those, approximately 3,000 don’t make it to their destination for various reasons such as bad labels, packaging or damage. </a:t>
            </a:r>
          </a:p>
          <a:p>
            <a:pPr lvl="0">
              <a:spcBef>
                <a:spcPts val="200"/>
              </a:spcBef>
              <a:spcAft>
                <a:spcPts val="300"/>
              </a:spcAft>
              <a:defRPr/>
            </a:pPr>
            <a:endParaRPr lang="en-US" sz="1600">
              <a:cs typeface="Segoe UI Light" panose="020B0502040204020203" pitchFamily="34" charset="0"/>
            </a:endParaRPr>
          </a:p>
          <a:p>
            <a:pPr lvl="0">
              <a:spcBef>
                <a:spcPts val="200"/>
              </a:spcBef>
              <a:spcAft>
                <a:spcPts val="300"/>
              </a:spcAft>
              <a:defRPr/>
            </a:pPr>
            <a:r>
              <a:rPr lang="en-US" sz="1600">
                <a:cs typeface="Segoe UI Light" panose="020B0502040204020203" pitchFamily="34" charset="0"/>
              </a:rPr>
              <a:t>The team in charge of lost packages can recover 45% but they wanted more.</a:t>
            </a:r>
          </a:p>
          <a:p>
            <a:pPr>
              <a:spcBef>
                <a:spcPts val="600"/>
              </a:spcBef>
              <a:defRPr/>
            </a:pPr>
            <a:endParaRPr lang="it-IT" sz="1800">
              <a:solidFill>
                <a:schemeClr val="accent1"/>
              </a:solidFill>
              <a:latin typeface="+mj-lt"/>
              <a:cs typeface="Segoe UI Light" panose="020B0502040204020203" pitchFamily="34" charset="0"/>
            </a:endParaRPr>
          </a:p>
          <a:p>
            <a:pPr>
              <a:spcBef>
                <a:spcPts val="600"/>
              </a:spcBef>
              <a:defRPr/>
            </a:pPr>
            <a:r>
              <a:rPr lang="it-IT" sz="1800">
                <a:solidFill>
                  <a:schemeClr val="accent1"/>
                </a:solidFill>
                <a:latin typeface="+mj-lt"/>
                <a:cs typeface="Segoe UI Light" panose="020B0502040204020203" pitchFamily="34" charset="0"/>
              </a:rPr>
              <a:t>TECHNICAL SOLUTION</a:t>
            </a:r>
          </a:p>
          <a:p>
            <a:pPr lvl="0">
              <a:spcBef>
                <a:spcPts val="200"/>
              </a:spcBef>
              <a:spcAft>
                <a:spcPts val="300"/>
              </a:spcAft>
              <a:defRPr/>
            </a:pPr>
            <a:r>
              <a:rPr lang="en-US" sz="1600">
                <a:cs typeface="Segoe UI Light" panose="020B0502040204020203" pitchFamily="34" charset="0"/>
              </a:rPr>
              <a:t>Use Cognitive APIs such as Vision to search from pictures of the “lost” items as well as improve upon the matches via advanced text analysis segmenting the problem by attribute.</a:t>
            </a:r>
          </a:p>
        </p:txBody>
      </p:sp>
      <p:sp>
        <p:nvSpPr>
          <p:cNvPr id="121" name="Arc 120">
            <a:extLst>
              <a:ext uri="{FF2B5EF4-FFF2-40B4-BE49-F238E27FC236}">
                <a16:creationId xmlns:a16="http://schemas.microsoft.com/office/drawing/2014/main" id="{1097D3E1-DFFB-449F-9BEA-BF1DE0791F3F}"/>
              </a:ext>
            </a:extLst>
          </p:cNvPr>
          <p:cNvSpPr/>
          <p:nvPr/>
        </p:nvSpPr>
        <p:spPr bwMode="auto">
          <a:xfrm>
            <a:off x="593932" y="-19537"/>
            <a:ext cx="1813988" cy="1813986"/>
          </a:xfrm>
          <a:prstGeom prst="arc">
            <a:avLst>
              <a:gd name="adj1" fmla="val 20514747"/>
              <a:gd name="adj2" fmla="val 2138251"/>
            </a:avLst>
          </a:prstGeom>
          <a:noFill/>
          <a:ln w="12700">
            <a:solidFill>
              <a:schemeClr val="bg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359541-DD0F-4F93-AE04-D5AC0C5B21FF}"/>
              </a:ext>
            </a:extLst>
          </p:cNvPr>
          <p:cNvSpPr>
            <a:spLocks noGrp="1"/>
          </p:cNvSpPr>
          <p:nvPr>
            <p:ph type="title"/>
          </p:nvPr>
        </p:nvSpPr>
        <p:spPr>
          <a:xfrm>
            <a:off x="2670629" y="341590"/>
            <a:ext cx="8936154" cy="1107996"/>
          </a:xfrm>
          <a:no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algn="ctr" defTabSz="914225">
              <a:lnSpc>
                <a:spcPct val="90000"/>
              </a:lnSpc>
              <a:spcAft>
                <a:spcPts val="600"/>
              </a:spcAft>
            </a:pPr>
            <a:r>
              <a:rPr lang="en-NZ" sz="2800">
                <a:gradFill>
                  <a:gsLst>
                    <a:gs pos="31795">
                      <a:schemeClr val="tx1"/>
                    </a:gs>
                    <a:gs pos="59000">
                      <a:schemeClr val="tx1"/>
                    </a:gs>
                  </a:gsLst>
                  <a:lin ang="5400000" scaled="0"/>
                </a:gradFill>
                <a:cs typeface="Segoe UI Semilight" panose="020B0402040204020203" pitchFamily="34" charset="0"/>
              </a:rPr>
              <a:t>Lost package finding systems based </a:t>
            </a:r>
            <a:br>
              <a:rPr lang="en-NZ" sz="2800">
                <a:gradFill>
                  <a:gsLst>
                    <a:gs pos="31795">
                      <a:schemeClr val="tx1"/>
                    </a:gs>
                    <a:gs pos="59000">
                      <a:schemeClr val="tx1"/>
                    </a:gs>
                  </a:gsLst>
                  <a:lin ang="5400000" scaled="0"/>
                </a:gradFill>
                <a:cs typeface="Segoe UI Semilight" panose="020B0402040204020203" pitchFamily="34" charset="0"/>
              </a:rPr>
            </a:br>
            <a:r>
              <a:rPr lang="en-NZ" sz="2800">
                <a:gradFill>
                  <a:gsLst>
                    <a:gs pos="31795">
                      <a:schemeClr val="tx1"/>
                    </a:gs>
                    <a:gs pos="59000">
                      <a:schemeClr val="tx1"/>
                    </a:gs>
                  </a:gsLst>
                  <a:lin ang="5400000" scaled="0"/>
                </a:gradFill>
                <a:cs typeface="Segoe UI Semilight" panose="020B0402040204020203" pitchFamily="34" charset="0"/>
              </a:rPr>
              <a:t>on cognitive services</a:t>
            </a:r>
            <a:endParaRPr lang="en-US" sz="2800">
              <a:gradFill>
                <a:gsLst>
                  <a:gs pos="31795">
                    <a:schemeClr val="tx1"/>
                  </a:gs>
                  <a:gs pos="59000">
                    <a:schemeClr val="tx1"/>
                  </a:gs>
                </a:gsLst>
                <a:lin ang="5400000" scaled="0"/>
              </a:gradFill>
              <a:cs typeface="Segoe UI Semilight" panose="020B0402040204020203" pitchFamily="34" charset="0"/>
            </a:endParaRPr>
          </a:p>
        </p:txBody>
      </p:sp>
      <p:grpSp>
        <p:nvGrpSpPr>
          <p:cNvPr id="3" name="Group 2">
            <a:extLst>
              <a:ext uri="{FF2B5EF4-FFF2-40B4-BE49-F238E27FC236}">
                <a16:creationId xmlns:a16="http://schemas.microsoft.com/office/drawing/2014/main" id="{9C84C880-F4FC-429A-AB3A-BE216C736143}"/>
              </a:ext>
            </a:extLst>
          </p:cNvPr>
          <p:cNvGrpSpPr/>
          <p:nvPr/>
        </p:nvGrpSpPr>
        <p:grpSpPr>
          <a:xfrm>
            <a:off x="5877574" y="2015265"/>
            <a:ext cx="5666175" cy="4157560"/>
            <a:chOff x="5877574" y="2015265"/>
            <a:chExt cx="5666175" cy="4157560"/>
          </a:xfrm>
        </p:grpSpPr>
        <p:sp>
          <p:nvSpPr>
            <p:cNvPr id="125" name="Arrow: Left-Right 124">
              <a:extLst>
                <a:ext uri="{FF2B5EF4-FFF2-40B4-BE49-F238E27FC236}">
                  <a16:creationId xmlns:a16="http://schemas.microsoft.com/office/drawing/2014/main" id="{072423FE-4B4B-4E45-A48F-B5F951CAFF3D}"/>
                </a:ext>
              </a:extLst>
            </p:cNvPr>
            <p:cNvSpPr/>
            <p:nvPr/>
          </p:nvSpPr>
          <p:spPr bwMode="auto">
            <a:xfrm rot="1597798">
              <a:off x="6966633" y="5079708"/>
              <a:ext cx="625328" cy="24337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900" b="0" i="0" u="none" strike="noStrike" kern="1200" cap="none"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AutoShape 3">
              <a:extLst>
                <a:ext uri="{FF2B5EF4-FFF2-40B4-BE49-F238E27FC236}">
                  <a16:creationId xmlns:a16="http://schemas.microsoft.com/office/drawing/2014/main" id="{A7E631BA-6661-45BC-9AFC-23993D730DAA}"/>
                </a:ext>
              </a:extLst>
            </p:cNvPr>
            <p:cNvSpPr>
              <a:spLocks noChangeAspect="1" noChangeArrowheads="1" noTextEdit="1"/>
            </p:cNvSpPr>
            <p:nvPr/>
          </p:nvSpPr>
          <p:spPr bwMode="auto">
            <a:xfrm>
              <a:off x="5877574" y="2920163"/>
              <a:ext cx="5619696" cy="32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28" name="Rectangle 5">
              <a:extLst>
                <a:ext uri="{FF2B5EF4-FFF2-40B4-BE49-F238E27FC236}">
                  <a16:creationId xmlns:a16="http://schemas.microsoft.com/office/drawing/2014/main" id="{571BBAE4-2898-4F73-9070-2686E4F95C7C}"/>
                </a:ext>
              </a:extLst>
            </p:cNvPr>
            <p:cNvSpPr>
              <a:spLocks noChangeArrowheads="1"/>
            </p:cNvSpPr>
            <p:nvPr/>
          </p:nvSpPr>
          <p:spPr bwMode="auto">
            <a:xfrm>
              <a:off x="9658404" y="3017346"/>
              <a:ext cx="1468727" cy="785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29" name="Rectangle 8">
              <a:extLst>
                <a:ext uri="{FF2B5EF4-FFF2-40B4-BE49-F238E27FC236}">
                  <a16:creationId xmlns:a16="http://schemas.microsoft.com/office/drawing/2014/main" id="{1ED7CF06-3346-41EF-ABC8-BD85F2005FFF}"/>
                </a:ext>
              </a:extLst>
            </p:cNvPr>
            <p:cNvSpPr>
              <a:spLocks noChangeArrowheads="1"/>
            </p:cNvSpPr>
            <p:nvPr/>
          </p:nvSpPr>
          <p:spPr bwMode="auto">
            <a:xfrm>
              <a:off x="7405455" y="3017346"/>
              <a:ext cx="2136330" cy="7783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0" name="Freeform 10">
              <a:extLst>
                <a:ext uri="{FF2B5EF4-FFF2-40B4-BE49-F238E27FC236}">
                  <a16:creationId xmlns:a16="http://schemas.microsoft.com/office/drawing/2014/main" id="{7900CA2A-F36E-4D45-808A-3FA826E3D67F}"/>
                </a:ext>
              </a:extLst>
            </p:cNvPr>
            <p:cNvSpPr>
              <a:spLocks noEditPoints="1"/>
            </p:cNvSpPr>
            <p:nvPr/>
          </p:nvSpPr>
          <p:spPr bwMode="auto">
            <a:xfrm>
              <a:off x="7484047" y="5169731"/>
              <a:ext cx="684504" cy="425069"/>
            </a:xfrm>
            <a:custGeom>
              <a:avLst/>
              <a:gdLst>
                <a:gd name="T0" fmla="*/ 3091 w 3586"/>
                <a:gd name="T1" fmla="*/ 996 h 2226"/>
                <a:gd name="T2" fmla="*/ 3119 w 3586"/>
                <a:gd name="T3" fmla="*/ 794 h 2226"/>
                <a:gd name="T4" fmla="*/ 2273 w 3586"/>
                <a:gd name="T5" fmla="*/ 0 h 2226"/>
                <a:gd name="T6" fmla="*/ 1491 w 3586"/>
                <a:gd name="T7" fmla="*/ 488 h 2226"/>
                <a:gd name="T8" fmla="*/ 1032 w 3586"/>
                <a:gd name="T9" fmla="*/ 293 h 2226"/>
                <a:gd name="T10" fmla="*/ 437 w 3586"/>
                <a:gd name="T11" fmla="*/ 853 h 2226"/>
                <a:gd name="T12" fmla="*/ 459 w 3586"/>
                <a:gd name="T13" fmla="*/ 1009 h 2226"/>
                <a:gd name="T14" fmla="*/ 0 w 3586"/>
                <a:gd name="T15" fmla="*/ 1595 h 2226"/>
                <a:gd name="T16" fmla="*/ 710 w 3586"/>
                <a:gd name="T17" fmla="*/ 2226 h 2226"/>
                <a:gd name="T18" fmla="*/ 2883 w 3586"/>
                <a:gd name="T19" fmla="*/ 2226 h 2226"/>
                <a:gd name="T20" fmla="*/ 3586 w 3586"/>
                <a:gd name="T21" fmla="*/ 1595 h 2226"/>
                <a:gd name="T22" fmla="*/ 3091 w 3586"/>
                <a:gd name="T23" fmla="*/ 996 h 2226"/>
                <a:gd name="T24" fmla="*/ 2617 w 3586"/>
                <a:gd name="T25" fmla="*/ 1269 h 2226"/>
                <a:gd name="T26" fmla="*/ 2072 w 3586"/>
                <a:gd name="T27" fmla="*/ 1660 h 2226"/>
                <a:gd name="T28" fmla="*/ 1936 w 3586"/>
                <a:gd name="T29" fmla="*/ 1647 h 2226"/>
                <a:gd name="T30" fmla="*/ 1800 w 3586"/>
                <a:gd name="T31" fmla="*/ 1601 h 2226"/>
                <a:gd name="T32" fmla="*/ 1412 w 3586"/>
                <a:gd name="T33" fmla="*/ 1959 h 2226"/>
                <a:gd name="T34" fmla="*/ 1298 w 3586"/>
                <a:gd name="T35" fmla="*/ 2005 h 2226"/>
                <a:gd name="T36" fmla="*/ 1183 w 3586"/>
                <a:gd name="T37" fmla="*/ 1959 h 2226"/>
                <a:gd name="T38" fmla="*/ 1133 w 3586"/>
                <a:gd name="T39" fmla="*/ 1855 h 2226"/>
                <a:gd name="T40" fmla="*/ 1183 w 3586"/>
                <a:gd name="T41" fmla="*/ 1751 h 2226"/>
                <a:gd name="T42" fmla="*/ 1570 w 3586"/>
                <a:gd name="T43" fmla="*/ 1393 h 2226"/>
                <a:gd name="T44" fmla="*/ 1520 w 3586"/>
                <a:gd name="T45" fmla="*/ 1028 h 2226"/>
                <a:gd name="T46" fmla="*/ 2065 w 3586"/>
                <a:gd name="T47" fmla="*/ 638 h 2226"/>
                <a:gd name="T48" fmla="*/ 2201 w 3586"/>
                <a:gd name="T49" fmla="*/ 651 h 2226"/>
                <a:gd name="T50" fmla="*/ 2546 w 3586"/>
                <a:gd name="T51" fmla="*/ 885 h 2226"/>
                <a:gd name="T52" fmla="*/ 2617 w 3586"/>
                <a:gd name="T53" fmla="*/ 1269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86" h="2226">
                  <a:moveTo>
                    <a:pt x="3091" y="996"/>
                  </a:moveTo>
                  <a:cubicBezTo>
                    <a:pt x="3112" y="931"/>
                    <a:pt x="3119" y="866"/>
                    <a:pt x="3119" y="794"/>
                  </a:cubicBezTo>
                  <a:cubicBezTo>
                    <a:pt x="3119" y="358"/>
                    <a:pt x="2739" y="0"/>
                    <a:pt x="2273" y="0"/>
                  </a:cubicBezTo>
                  <a:cubicBezTo>
                    <a:pt x="1922" y="0"/>
                    <a:pt x="1620" y="202"/>
                    <a:pt x="1491" y="488"/>
                  </a:cubicBezTo>
                  <a:cubicBezTo>
                    <a:pt x="1384" y="364"/>
                    <a:pt x="1219" y="293"/>
                    <a:pt x="1032" y="293"/>
                  </a:cubicBezTo>
                  <a:cubicBezTo>
                    <a:pt x="702" y="293"/>
                    <a:pt x="437" y="547"/>
                    <a:pt x="437" y="853"/>
                  </a:cubicBezTo>
                  <a:cubicBezTo>
                    <a:pt x="437" y="905"/>
                    <a:pt x="444" y="957"/>
                    <a:pt x="459" y="1009"/>
                  </a:cubicBezTo>
                  <a:cubicBezTo>
                    <a:pt x="186" y="1100"/>
                    <a:pt x="0" y="1315"/>
                    <a:pt x="0" y="1595"/>
                  </a:cubicBezTo>
                  <a:cubicBezTo>
                    <a:pt x="0" y="1959"/>
                    <a:pt x="315" y="2226"/>
                    <a:pt x="710" y="2226"/>
                  </a:cubicBezTo>
                  <a:lnTo>
                    <a:pt x="2883" y="2226"/>
                  </a:lnTo>
                  <a:cubicBezTo>
                    <a:pt x="3277" y="2226"/>
                    <a:pt x="3586" y="1959"/>
                    <a:pt x="3586" y="1595"/>
                  </a:cubicBezTo>
                  <a:cubicBezTo>
                    <a:pt x="3586" y="1302"/>
                    <a:pt x="3378" y="1080"/>
                    <a:pt x="3091" y="996"/>
                  </a:cubicBezTo>
                  <a:close/>
                  <a:moveTo>
                    <a:pt x="2617" y="1269"/>
                  </a:moveTo>
                  <a:cubicBezTo>
                    <a:pt x="2553" y="1497"/>
                    <a:pt x="2330" y="1660"/>
                    <a:pt x="2072" y="1660"/>
                  </a:cubicBezTo>
                  <a:cubicBezTo>
                    <a:pt x="2029" y="1660"/>
                    <a:pt x="1979" y="1653"/>
                    <a:pt x="1936" y="1647"/>
                  </a:cubicBezTo>
                  <a:cubicBezTo>
                    <a:pt x="1893" y="1634"/>
                    <a:pt x="1843" y="1621"/>
                    <a:pt x="1800" y="1601"/>
                  </a:cubicBezTo>
                  <a:lnTo>
                    <a:pt x="1412" y="1959"/>
                  </a:lnTo>
                  <a:cubicBezTo>
                    <a:pt x="1384" y="1985"/>
                    <a:pt x="1341" y="2005"/>
                    <a:pt x="1298" y="2005"/>
                  </a:cubicBezTo>
                  <a:cubicBezTo>
                    <a:pt x="1255" y="2005"/>
                    <a:pt x="1212" y="1992"/>
                    <a:pt x="1183" y="1959"/>
                  </a:cubicBezTo>
                  <a:cubicBezTo>
                    <a:pt x="1154" y="1933"/>
                    <a:pt x="1133" y="1894"/>
                    <a:pt x="1133" y="1855"/>
                  </a:cubicBezTo>
                  <a:cubicBezTo>
                    <a:pt x="1133" y="1816"/>
                    <a:pt x="1147" y="1777"/>
                    <a:pt x="1183" y="1751"/>
                  </a:cubicBezTo>
                  <a:lnTo>
                    <a:pt x="1570" y="1393"/>
                  </a:lnTo>
                  <a:cubicBezTo>
                    <a:pt x="1506" y="1282"/>
                    <a:pt x="1484" y="1152"/>
                    <a:pt x="1520" y="1028"/>
                  </a:cubicBezTo>
                  <a:cubicBezTo>
                    <a:pt x="1585" y="800"/>
                    <a:pt x="1807" y="638"/>
                    <a:pt x="2065" y="638"/>
                  </a:cubicBezTo>
                  <a:cubicBezTo>
                    <a:pt x="2108" y="638"/>
                    <a:pt x="2158" y="644"/>
                    <a:pt x="2201" y="651"/>
                  </a:cubicBezTo>
                  <a:cubicBezTo>
                    <a:pt x="2345" y="683"/>
                    <a:pt x="2474" y="768"/>
                    <a:pt x="2546" y="885"/>
                  </a:cubicBezTo>
                  <a:cubicBezTo>
                    <a:pt x="2632" y="1002"/>
                    <a:pt x="2653" y="1139"/>
                    <a:pt x="2617" y="1269"/>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1" name="Freeform 11">
              <a:extLst>
                <a:ext uri="{FF2B5EF4-FFF2-40B4-BE49-F238E27FC236}">
                  <a16:creationId xmlns:a16="http://schemas.microsoft.com/office/drawing/2014/main" id="{3E26FCAC-452D-45EB-9260-DAE3A7E8FC72}"/>
                </a:ext>
              </a:extLst>
            </p:cNvPr>
            <p:cNvSpPr>
              <a:spLocks/>
            </p:cNvSpPr>
            <p:nvPr/>
          </p:nvSpPr>
          <p:spPr bwMode="auto">
            <a:xfrm>
              <a:off x="7811088" y="5328603"/>
              <a:ext cx="138591" cy="120845"/>
            </a:xfrm>
            <a:custGeom>
              <a:avLst/>
              <a:gdLst>
                <a:gd name="T0" fmla="*/ 444 w 724"/>
                <a:gd name="T1" fmla="*/ 7 h 631"/>
                <a:gd name="T2" fmla="*/ 358 w 724"/>
                <a:gd name="T3" fmla="*/ 0 h 631"/>
                <a:gd name="T4" fmla="*/ 21 w 724"/>
                <a:gd name="T5" fmla="*/ 241 h 631"/>
                <a:gd name="T6" fmla="*/ 71 w 724"/>
                <a:gd name="T7" fmla="*/ 495 h 631"/>
                <a:gd name="T8" fmla="*/ 165 w 724"/>
                <a:gd name="T9" fmla="*/ 579 h 631"/>
                <a:gd name="T10" fmla="*/ 279 w 724"/>
                <a:gd name="T11" fmla="*/ 625 h 631"/>
                <a:gd name="T12" fmla="*/ 365 w 724"/>
                <a:gd name="T13" fmla="*/ 631 h 631"/>
                <a:gd name="T14" fmla="*/ 703 w 724"/>
                <a:gd name="T15" fmla="*/ 391 h 631"/>
                <a:gd name="T16" fmla="*/ 660 w 724"/>
                <a:gd name="T17" fmla="*/ 150 h 631"/>
                <a:gd name="T18" fmla="*/ 444 w 724"/>
                <a:gd name="T19" fmla="*/ 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4" h="631">
                  <a:moveTo>
                    <a:pt x="444" y="7"/>
                  </a:moveTo>
                  <a:cubicBezTo>
                    <a:pt x="416" y="0"/>
                    <a:pt x="387" y="0"/>
                    <a:pt x="358" y="0"/>
                  </a:cubicBezTo>
                  <a:cubicBezTo>
                    <a:pt x="201" y="0"/>
                    <a:pt x="57" y="98"/>
                    <a:pt x="21" y="241"/>
                  </a:cubicBezTo>
                  <a:cubicBezTo>
                    <a:pt x="0" y="325"/>
                    <a:pt x="14" y="423"/>
                    <a:pt x="71" y="495"/>
                  </a:cubicBezTo>
                  <a:cubicBezTo>
                    <a:pt x="93" y="527"/>
                    <a:pt x="129" y="553"/>
                    <a:pt x="165" y="579"/>
                  </a:cubicBezTo>
                  <a:cubicBezTo>
                    <a:pt x="201" y="599"/>
                    <a:pt x="236" y="618"/>
                    <a:pt x="279" y="625"/>
                  </a:cubicBezTo>
                  <a:cubicBezTo>
                    <a:pt x="308" y="631"/>
                    <a:pt x="337" y="631"/>
                    <a:pt x="365" y="631"/>
                  </a:cubicBezTo>
                  <a:cubicBezTo>
                    <a:pt x="523" y="631"/>
                    <a:pt x="667" y="534"/>
                    <a:pt x="703" y="391"/>
                  </a:cubicBezTo>
                  <a:cubicBezTo>
                    <a:pt x="724" y="306"/>
                    <a:pt x="710" y="221"/>
                    <a:pt x="660" y="150"/>
                  </a:cubicBezTo>
                  <a:cubicBezTo>
                    <a:pt x="609" y="78"/>
                    <a:pt x="530" y="26"/>
                    <a:pt x="444" y="7"/>
                  </a:cubicBezTo>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2" name="Rectangle 12">
              <a:extLst>
                <a:ext uri="{FF2B5EF4-FFF2-40B4-BE49-F238E27FC236}">
                  <a16:creationId xmlns:a16="http://schemas.microsoft.com/office/drawing/2014/main" id="{3C03FF21-5A02-481D-A5D3-E2D1AF3CD1AE}"/>
                </a:ext>
              </a:extLst>
            </p:cNvPr>
            <p:cNvSpPr>
              <a:spLocks noChangeArrowheads="1"/>
            </p:cNvSpPr>
            <p:nvPr/>
          </p:nvSpPr>
          <p:spPr bwMode="auto">
            <a:xfrm>
              <a:off x="7711370" y="5580433"/>
              <a:ext cx="293238"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Azure</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3" name="Rectangle 13">
              <a:extLst>
                <a:ext uri="{FF2B5EF4-FFF2-40B4-BE49-F238E27FC236}">
                  <a16:creationId xmlns:a16="http://schemas.microsoft.com/office/drawing/2014/main" id="{88F05FAD-CC35-44C3-BD30-F4B760B739B0}"/>
                </a:ext>
              </a:extLst>
            </p:cNvPr>
            <p:cNvSpPr>
              <a:spLocks noChangeArrowheads="1"/>
            </p:cNvSpPr>
            <p:nvPr/>
          </p:nvSpPr>
          <p:spPr bwMode="auto">
            <a:xfrm>
              <a:off x="7693623" y="5690292"/>
              <a:ext cx="339717"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Search</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4" name="Freeform 14">
              <a:extLst>
                <a:ext uri="{FF2B5EF4-FFF2-40B4-BE49-F238E27FC236}">
                  <a16:creationId xmlns:a16="http://schemas.microsoft.com/office/drawing/2014/main" id="{27835088-F5B3-41E2-9AE2-D9A78E3A093E}"/>
                </a:ext>
              </a:extLst>
            </p:cNvPr>
            <p:cNvSpPr>
              <a:spLocks noEditPoints="1"/>
            </p:cNvSpPr>
            <p:nvPr/>
          </p:nvSpPr>
          <p:spPr bwMode="auto">
            <a:xfrm>
              <a:off x="10623471" y="5169731"/>
              <a:ext cx="200281" cy="261126"/>
            </a:xfrm>
            <a:custGeom>
              <a:avLst/>
              <a:gdLst>
                <a:gd name="T0" fmla="*/ 526 w 1052"/>
                <a:gd name="T1" fmla="*/ 0 h 1367"/>
                <a:gd name="T2" fmla="*/ 0 w 1052"/>
                <a:gd name="T3" fmla="*/ 203 h 1367"/>
                <a:gd name="T4" fmla="*/ 0 w 1052"/>
                <a:gd name="T5" fmla="*/ 1161 h 1367"/>
                <a:gd name="T6" fmla="*/ 526 w 1052"/>
                <a:gd name="T7" fmla="*/ 1367 h 1367"/>
                <a:gd name="T8" fmla="*/ 1052 w 1052"/>
                <a:gd name="T9" fmla="*/ 1165 h 1367"/>
                <a:gd name="T10" fmla="*/ 1052 w 1052"/>
                <a:gd name="T11" fmla="*/ 206 h 1367"/>
                <a:gd name="T12" fmla="*/ 526 w 1052"/>
                <a:gd name="T13" fmla="*/ 0 h 1367"/>
                <a:gd name="T14" fmla="*/ 11 w 1052"/>
                <a:gd name="T15" fmla="*/ 1204 h 1367"/>
                <a:gd name="T16" fmla="*/ 11 w 1052"/>
                <a:gd name="T17" fmla="*/ 1192 h 1367"/>
                <a:gd name="T18" fmla="*/ 11 w 1052"/>
                <a:gd name="T19" fmla="*/ 1204 h 1367"/>
                <a:gd name="T20" fmla="*/ 374 w 1052"/>
                <a:gd name="T21" fmla="*/ 608 h 1367"/>
                <a:gd name="T22" fmla="*/ 323 w 1052"/>
                <a:gd name="T23" fmla="*/ 635 h 1367"/>
                <a:gd name="T24" fmla="*/ 323 w 1052"/>
                <a:gd name="T25" fmla="*/ 709 h 1367"/>
                <a:gd name="T26" fmla="*/ 276 w 1052"/>
                <a:gd name="T27" fmla="*/ 810 h 1367"/>
                <a:gd name="T28" fmla="*/ 276 w 1052"/>
                <a:gd name="T29" fmla="*/ 814 h 1367"/>
                <a:gd name="T30" fmla="*/ 323 w 1052"/>
                <a:gd name="T31" fmla="*/ 939 h 1367"/>
                <a:gd name="T32" fmla="*/ 323 w 1052"/>
                <a:gd name="T33" fmla="*/ 1025 h 1367"/>
                <a:gd name="T34" fmla="*/ 335 w 1052"/>
                <a:gd name="T35" fmla="*/ 1063 h 1367"/>
                <a:gd name="T36" fmla="*/ 374 w 1052"/>
                <a:gd name="T37" fmla="*/ 1075 h 1367"/>
                <a:gd name="T38" fmla="*/ 374 w 1052"/>
                <a:gd name="T39" fmla="*/ 1099 h 1367"/>
                <a:gd name="T40" fmla="*/ 374 w 1052"/>
                <a:gd name="T41" fmla="*/ 1149 h 1367"/>
                <a:gd name="T42" fmla="*/ 257 w 1052"/>
                <a:gd name="T43" fmla="*/ 1118 h 1367"/>
                <a:gd name="T44" fmla="*/ 222 w 1052"/>
                <a:gd name="T45" fmla="*/ 1005 h 1367"/>
                <a:gd name="T46" fmla="*/ 222 w 1052"/>
                <a:gd name="T47" fmla="*/ 912 h 1367"/>
                <a:gd name="T48" fmla="*/ 171 w 1052"/>
                <a:gd name="T49" fmla="*/ 861 h 1367"/>
                <a:gd name="T50" fmla="*/ 171 w 1052"/>
                <a:gd name="T51" fmla="*/ 764 h 1367"/>
                <a:gd name="T52" fmla="*/ 222 w 1052"/>
                <a:gd name="T53" fmla="*/ 721 h 1367"/>
                <a:gd name="T54" fmla="*/ 222 w 1052"/>
                <a:gd name="T55" fmla="*/ 647 h 1367"/>
                <a:gd name="T56" fmla="*/ 257 w 1052"/>
                <a:gd name="T57" fmla="*/ 553 h 1367"/>
                <a:gd name="T58" fmla="*/ 374 w 1052"/>
                <a:gd name="T59" fmla="*/ 526 h 1367"/>
                <a:gd name="T60" fmla="*/ 374 w 1052"/>
                <a:gd name="T61" fmla="*/ 608 h 1367"/>
                <a:gd name="T62" fmla="*/ 892 w 1052"/>
                <a:gd name="T63" fmla="*/ 787 h 1367"/>
                <a:gd name="T64" fmla="*/ 892 w 1052"/>
                <a:gd name="T65" fmla="*/ 865 h 1367"/>
                <a:gd name="T66" fmla="*/ 841 w 1052"/>
                <a:gd name="T67" fmla="*/ 915 h 1367"/>
                <a:gd name="T68" fmla="*/ 841 w 1052"/>
                <a:gd name="T69" fmla="*/ 1005 h 1367"/>
                <a:gd name="T70" fmla="*/ 806 w 1052"/>
                <a:gd name="T71" fmla="*/ 1122 h 1367"/>
                <a:gd name="T72" fmla="*/ 685 w 1052"/>
                <a:gd name="T73" fmla="*/ 1153 h 1367"/>
                <a:gd name="T74" fmla="*/ 685 w 1052"/>
                <a:gd name="T75" fmla="*/ 1079 h 1367"/>
                <a:gd name="T76" fmla="*/ 724 w 1052"/>
                <a:gd name="T77" fmla="*/ 1067 h 1367"/>
                <a:gd name="T78" fmla="*/ 736 w 1052"/>
                <a:gd name="T79" fmla="*/ 1028 h 1367"/>
                <a:gd name="T80" fmla="*/ 736 w 1052"/>
                <a:gd name="T81" fmla="*/ 943 h 1367"/>
                <a:gd name="T82" fmla="*/ 787 w 1052"/>
                <a:gd name="T83" fmla="*/ 818 h 1367"/>
                <a:gd name="T84" fmla="*/ 787 w 1052"/>
                <a:gd name="T85" fmla="*/ 814 h 1367"/>
                <a:gd name="T86" fmla="*/ 736 w 1052"/>
                <a:gd name="T87" fmla="*/ 709 h 1367"/>
                <a:gd name="T88" fmla="*/ 736 w 1052"/>
                <a:gd name="T89" fmla="*/ 639 h 1367"/>
                <a:gd name="T90" fmla="*/ 685 w 1052"/>
                <a:gd name="T91" fmla="*/ 612 h 1367"/>
                <a:gd name="T92" fmla="*/ 685 w 1052"/>
                <a:gd name="T93" fmla="*/ 530 h 1367"/>
                <a:gd name="T94" fmla="*/ 802 w 1052"/>
                <a:gd name="T95" fmla="*/ 557 h 1367"/>
                <a:gd name="T96" fmla="*/ 841 w 1052"/>
                <a:gd name="T97" fmla="*/ 651 h 1367"/>
                <a:gd name="T98" fmla="*/ 841 w 1052"/>
                <a:gd name="T99" fmla="*/ 725 h 1367"/>
                <a:gd name="T100" fmla="*/ 892 w 1052"/>
                <a:gd name="T101" fmla="*/ 764 h 1367"/>
                <a:gd name="T102" fmla="*/ 892 w 1052"/>
                <a:gd name="T103" fmla="*/ 787 h 1367"/>
                <a:gd name="T104" fmla="*/ 526 w 1052"/>
                <a:gd name="T105" fmla="*/ 296 h 1367"/>
                <a:gd name="T106" fmla="*/ 152 w 1052"/>
                <a:gd name="T107" fmla="*/ 183 h 1367"/>
                <a:gd name="T108" fmla="*/ 526 w 1052"/>
                <a:gd name="T109" fmla="*/ 70 h 1367"/>
                <a:gd name="T110" fmla="*/ 900 w 1052"/>
                <a:gd name="T111" fmla="*/ 183 h 1367"/>
                <a:gd name="T112" fmla="*/ 526 w 1052"/>
                <a:gd name="T113" fmla="*/ 296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52" h="1367">
                  <a:moveTo>
                    <a:pt x="526" y="0"/>
                  </a:moveTo>
                  <a:cubicBezTo>
                    <a:pt x="233" y="0"/>
                    <a:pt x="0" y="97"/>
                    <a:pt x="0" y="203"/>
                  </a:cubicBezTo>
                  <a:lnTo>
                    <a:pt x="0" y="1161"/>
                  </a:lnTo>
                  <a:cubicBezTo>
                    <a:pt x="0" y="1266"/>
                    <a:pt x="237" y="1367"/>
                    <a:pt x="526" y="1367"/>
                  </a:cubicBezTo>
                  <a:cubicBezTo>
                    <a:pt x="818" y="1367"/>
                    <a:pt x="1052" y="1274"/>
                    <a:pt x="1052" y="1165"/>
                  </a:cubicBezTo>
                  <a:lnTo>
                    <a:pt x="1052" y="206"/>
                  </a:lnTo>
                  <a:cubicBezTo>
                    <a:pt x="1052" y="101"/>
                    <a:pt x="814" y="0"/>
                    <a:pt x="526" y="0"/>
                  </a:cubicBezTo>
                  <a:close/>
                  <a:moveTo>
                    <a:pt x="11" y="1204"/>
                  </a:moveTo>
                  <a:lnTo>
                    <a:pt x="11" y="1192"/>
                  </a:lnTo>
                  <a:cubicBezTo>
                    <a:pt x="11" y="1196"/>
                    <a:pt x="11" y="1200"/>
                    <a:pt x="11" y="1204"/>
                  </a:cubicBezTo>
                  <a:close/>
                  <a:moveTo>
                    <a:pt x="374" y="608"/>
                  </a:moveTo>
                  <a:cubicBezTo>
                    <a:pt x="339" y="608"/>
                    <a:pt x="323" y="596"/>
                    <a:pt x="323" y="635"/>
                  </a:cubicBezTo>
                  <a:lnTo>
                    <a:pt x="323" y="709"/>
                  </a:lnTo>
                  <a:cubicBezTo>
                    <a:pt x="323" y="764"/>
                    <a:pt x="315" y="799"/>
                    <a:pt x="276" y="810"/>
                  </a:cubicBezTo>
                  <a:lnTo>
                    <a:pt x="276" y="814"/>
                  </a:lnTo>
                  <a:cubicBezTo>
                    <a:pt x="315" y="830"/>
                    <a:pt x="323" y="873"/>
                    <a:pt x="323" y="939"/>
                  </a:cubicBezTo>
                  <a:lnTo>
                    <a:pt x="323" y="1025"/>
                  </a:lnTo>
                  <a:cubicBezTo>
                    <a:pt x="323" y="1052"/>
                    <a:pt x="327" y="1052"/>
                    <a:pt x="335" y="1063"/>
                  </a:cubicBezTo>
                  <a:cubicBezTo>
                    <a:pt x="343" y="1075"/>
                    <a:pt x="354" y="1075"/>
                    <a:pt x="374" y="1075"/>
                  </a:cubicBezTo>
                  <a:lnTo>
                    <a:pt x="374" y="1099"/>
                  </a:lnTo>
                  <a:lnTo>
                    <a:pt x="374" y="1149"/>
                  </a:lnTo>
                  <a:cubicBezTo>
                    <a:pt x="319" y="1149"/>
                    <a:pt x="280" y="1138"/>
                    <a:pt x="257" y="1118"/>
                  </a:cubicBezTo>
                  <a:cubicBezTo>
                    <a:pt x="233" y="1099"/>
                    <a:pt x="222" y="1060"/>
                    <a:pt x="222" y="1005"/>
                  </a:cubicBezTo>
                  <a:lnTo>
                    <a:pt x="222" y="912"/>
                  </a:lnTo>
                  <a:cubicBezTo>
                    <a:pt x="222" y="861"/>
                    <a:pt x="202" y="861"/>
                    <a:pt x="171" y="861"/>
                  </a:cubicBezTo>
                  <a:lnTo>
                    <a:pt x="171" y="764"/>
                  </a:lnTo>
                  <a:cubicBezTo>
                    <a:pt x="206" y="764"/>
                    <a:pt x="222" y="764"/>
                    <a:pt x="222" y="721"/>
                  </a:cubicBezTo>
                  <a:lnTo>
                    <a:pt x="222" y="647"/>
                  </a:lnTo>
                  <a:cubicBezTo>
                    <a:pt x="222" y="600"/>
                    <a:pt x="233" y="569"/>
                    <a:pt x="257" y="553"/>
                  </a:cubicBezTo>
                  <a:cubicBezTo>
                    <a:pt x="280" y="534"/>
                    <a:pt x="319" y="526"/>
                    <a:pt x="374" y="526"/>
                  </a:cubicBezTo>
                  <a:lnTo>
                    <a:pt x="374" y="608"/>
                  </a:lnTo>
                  <a:close/>
                  <a:moveTo>
                    <a:pt x="892" y="787"/>
                  </a:moveTo>
                  <a:lnTo>
                    <a:pt x="892" y="865"/>
                  </a:lnTo>
                  <a:cubicBezTo>
                    <a:pt x="857" y="865"/>
                    <a:pt x="841" y="865"/>
                    <a:pt x="841" y="915"/>
                  </a:cubicBezTo>
                  <a:lnTo>
                    <a:pt x="841" y="1005"/>
                  </a:lnTo>
                  <a:cubicBezTo>
                    <a:pt x="841" y="1060"/>
                    <a:pt x="830" y="1099"/>
                    <a:pt x="806" y="1122"/>
                  </a:cubicBezTo>
                  <a:cubicBezTo>
                    <a:pt x="783" y="1141"/>
                    <a:pt x="744" y="1153"/>
                    <a:pt x="685" y="1153"/>
                  </a:cubicBezTo>
                  <a:lnTo>
                    <a:pt x="685" y="1079"/>
                  </a:lnTo>
                  <a:cubicBezTo>
                    <a:pt x="701" y="1079"/>
                    <a:pt x="717" y="1075"/>
                    <a:pt x="724" y="1067"/>
                  </a:cubicBezTo>
                  <a:cubicBezTo>
                    <a:pt x="732" y="1056"/>
                    <a:pt x="736" y="1056"/>
                    <a:pt x="736" y="1028"/>
                  </a:cubicBezTo>
                  <a:lnTo>
                    <a:pt x="736" y="943"/>
                  </a:lnTo>
                  <a:cubicBezTo>
                    <a:pt x="736" y="877"/>
                    <a:pt x="748" y="838"/>
                    <a:pt x="787" y="818"/>
                  </a:cubicBezTo>
                  <a:lnTo>
                    <a:pt x="787" y="814"/>
                  </a:lnTo>
                  <a:cubicBezTo>
                    <a:pt x="748" y="802"/>
                    <a:pt x="736" y="767"/>
                    <a:pt x="736" y="709"/>
                  </a:cubicBezTo>
                  <a:lnTo>
                    <a:pt x="736" y="639"/>
                  </a:lnTo>
                  <a:cubicBezTo>
                    <a:pt x="736" y="600"/>
                    <a:pt x="717" y="612"/>
                    <a:pt x="685" y="612"/>
                  </a:cubicBezTo>
                  <a:lnTo>
                    <a:pt x="685" y="530"/>
                  </a:lnTo>
                  <a:cubicBezTo>
                    <a:pt x="740" y="530"/>
                    <a:pt x="779" y="541"/>
                    <a:pt x="802" y="557"/>
                  </a:cubicBezTo>
                  <a:cubicBezTo>
                    <a:pt x="826" y="577"/>
                    <a:pt x="841" y="608"/>
                    <a:pt x="841" y="651"/>
                  </a:cubicBezTo>
                  <a:lnTo>
                    <a:pt x="841" y="725"/>
                  </a:lnTo>
                  <a:cubicBezTo>
                    <a:pt x="841" y="767"/>
                    <a:pt x="857" y="764"/>
                    <a:pt x="892" y="764"/>
                  </a:cubicBezTo>
                  <a:lnTo>
                    <a:pt x="892" y="787"/>
                  </a:lnTo>
                  <a:close/>
                  <a:moveTo>
                    <a:pt x="526" y="296"/>
                  </a:moveTo>
                  <a:cubicBezTo>
                    <a:pt x="319" y="296"/>
                    <a:pt x="152" y="245"/>
                    <a:pt x="152" y="183"/>
                  </a:cubicBezTo>
                  <a:cubicBezTo>
                    <a:pt x="152" y="121"/>
                    <a:pt x="319" y="70"/>
                    <a:pt x="526" y="70"/>
                  </a:cubicBezTo>
                  <a:cubicBezTo>
                    <a:pt x="732" y="70"/>
                    <a:pt x="900" y="121"/>
                    <a:pt x="900" y="183"/>
                  </a:cubicBezTo>
                  <a:cubicBezTo>
                    <a:pt x="900" y="249"/>
                    <a:pt x="732" y="296"/>
                    <a:pt x="526" y="296"/>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5" name="Rectangle 15">
              <a:extLst>
                <a:ext uri="{FF2B5EF4-FFF2-40B4-BE49-F238E27FC236}">
                  <a16:creationId xmlns:a16="http://schemas.microsoft.com/office/drawing/2014/main" id="{376DC51F-7B3F-4F9A-A127-8C174FDB7A9A}"/>
                </a:ext>
              </a:extLst>
            </p:cNvPr>
            <p:cNvSpPr>
              <a:spLocks noChangeArrowheads="1"/>
            </p:cNvSpPr>
            <p:nvPr/>
          </p:nvSpPr>
          <p:spPr bwMode="auto">
            <a:xfrm>
              <a:off x="10456148" y="5402969"/>
              <a:ext cx="676054"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DocumentDB</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6" name="Freeform 16">
              <a:extLst>
                <a:ext uri="{FF2B5EF4-FFF2-40B4-BE49-F238E27FC236}">
                  <a16:creationId xmlns:a16="http://schemas.microsoft.com/office/drawing/2014/main" id="{784E70CB-9AB1-424E-9414-FF0970DCF692}"/>
                </a:ext>
              </a:extLst>
            </p:cNvPr>
            <p:cNvSpPr>
              <a:spLocks noEditPoints="1"/>
            </p:cNvSpPr>
            <p:nvPr/>
          </p:nvSpPr>
          <p:spPr bwMode="auto">
            <a:xfrm>
              <a:off x="7593060" y="3006360"/>
              <a:ext cx="234929" cy="250140"/>
            </a:xfrm>
            <a:custGeom>
              <a:avLst/>
              <a:gdLst>
                <a:gd name="T0" fmla="*/ 194 w 278"/>
                <a:gd name="T1" fmla="*/ 85 h 296"/>
                <a:gd name="T2" fmla="*/ 194 w 278"/>
                <a:gd name="T3" fmla="*/ 34 h 296"/>
                <a:gd name="T4" fmla="*/ 211 w 278"/>
                <a:gd name="T5" fmla="*/ 34 h 296"/>
                <a:gd name="T6" fmla="*/ 211 w 278"/>
                <a:gd name="T7" fmla="*/ 0 h 296"/>
                <a:gd name="T8" fmla="*/ 67 w 278"/>
                <a:gd name="T9" fmla="*/ 0 h 296"/>
                <a:gd name="T10" fmla="*/ 67 w 278"/>
                <a:gd name="T11" fmla="*/ 34 h 296"/>
                <a:gd name="T12" fmla="*/ 84 w 278"/>
                <a:gd name="T13" fmla="*/ 34 h 296"/>
                <a:gd name="T14" fmla="*/ 84 w 278"/>
                <a:gd name="T15" fmla="*/ 85 h 296"/>
                <a:gd name="T16" fmla="*/ 0 w 278"/>
                <a:gd name="T17" fmla="*/ 254 h 296"/>
                <a:gd name="T18" fmla="*/ 25 w 278"/>
                <a:gd name="T19" fmla="*/ 296 h 296"/>
                <a:gd name="T20" fmla="*/ 253 w 278"/>
                <a:gd name="T21" fmla="*/ 296 h 296"/>
                <a:gd name="T22" fmla="*/ 278 w 278"/>
                <a:gd name="T23" fmla="*/ 254 h 296"/>
                <a:gd name="T24" fmla="*/ 194 w 278"/>
                <a:gd name="T25" fmla="*/ 85 h 296"/>
                <a:gd name="T26" fmla="*/ 126 w 278"/>
                <a:gd name="T27" fmla="*/ 127 h 296"/>
                <a:gd name="T28" fmla="*/ 59 w 278"/>
                <a:gd name="T29" fmla="*/ 262 h 296"/>
                <a:gd name="T30" fmla="*/ 43 w 278"/>
                <a:gd name="T31" fmla="*/ 262 h 296"/>
                <a:gd name="T32" fmla="*/ 33 w 278"/>
                <a:gd name="T33" fmla="*/ 254 h 296"/>
                <a:gd name="T34" fmla="*/ 118 w 278"/>
                <a:gd name="T35" fmla="*/ 93 h 296"/>
                <a:gd name="T36" fmla="*/ 118 w 278"/>
                <a:gd name="T37" fmla="*/ 34 h 296"/>
                <a:gd name="T38" fmla="*/ 160 w 278"/>
                <a:gd name="T39" fmla="*/ 34 h 296"/>
                <a:gd name="T40" fmla="*/ 160 w 278"/>
                <a:gd name="T41" fmla="*/ 93 h 296"/>
                <a:gd name="T42" fmla="*/ 177 w 278"/>
                <a:gd name="T43" fmla="*/ 127 h 296"/>
                <a:gd name="T44" fmla="*/ 126 w 278"/>
                <a:gd name="T45" fmla="*/ 1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8" h="296">
                  <a:moveTo>
                    <a:pt x="194" y="85"/>
                  </a:moveTo>
                  <a:lnTo>
                    <a:pt x="194" y="34"/>
                  </a:lnTo>
                  <a:lnTo>
                    <a:pt x="211" y="34"/>
                  </a:lnTo>
                  <a:lnTo>
                    <a:pt x="211" y="0"/>
                  </a:lnTo>
                  <a:lnTo>
                    <a:pt x="67" y="0"/>
                  </a:lnTo>
                  <a:lnTo>
                    <a:pt x="67" y="34"/>
                  </a:lnTo>
                  <a:lnTo>
                    <a:pt x="84" y="34"/>
                  </a:lnTo>
                  <a:lnTo>
                    <a:pt x="84" y="85"/>
                  </a:lnTo>
                  <a:lnTo>
                    <a:pt x="0" y="254"/>
                  </a:lnTo>
                  <a:lnTo>
                    <a:pt x="25" y="296"/>
                  </a:lnTo>
                  <a:lnTo>
                    <a:pt x="253" y="296"/>
                  </a:lnTo>
                  <a:lnTo>
                    <a:pt x="278" y="254"/>
                  </a:lnTo>
                  <a:lnTo>
                    <a:pt x="194" y="85"/>
                  </a:lnTo>
                  <a:close/>
                  <a:moveTo>
                    <a:pt x="126" y="127"/>
                  </a:moveTo>
                  <a:lnTo>
                    <a:pt x="59" y="262"/>
                  </a:lnTo>
                  <a:lnTo>
                    <a:pt x="43" y="262"/>
                  </a:lnTo>
                  <a:lnTo>
                    <a:pt x="33" y="254"/>
                  </a:lnTo>
                  <a:lnTo>
                    <a:pt x="118" y="93"/>
                  </a:lnTo>
                  <a:lnTo>
                    <a:pt x="118" y="34"/>
                  </a:lnTo>
                  <a:lnTo>
                    <a:pt x="160" y="34"/>
                  </a:lnTo>
                  <a:lnTo>
                    <a:pt x="160" y="93"/>
                  </a:lnTo>
                  <a:lnTo>
                    <a:pt x="177" y="127"/>
                  </a:lnTo>
                  <a:lnTo>
                    <a:pt x="126"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7" name="Rectangle 17">
              <a:extLst>
                <a:ext uri="{FF2B5EF4-FFF2-40B4-BE49-F238E27FC236}">
                  <a16:creationId xmlns:a16="http://schemas.microsoft.com/office/drawing/2014/main" id="{8E51E3B8-E52B-42B6-83F3-7C9290E9BFEC}"/>
                </a:ext>
              </a:extLst>
            </p:cNvPr>
            <p:cNvSpPr>
              <a:spLocks noChangeArrowheads="1"/>
            </p:cNvSpPr>
            <p:nvPr/>
          </p:nvSpPr>
          <p:spPr bwMode="auto">
            <a:xfrm>
              <a:off x="7509399" y="3309739"/>
              <a:ext cx="509575"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Vision API</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8" name="Rectangle 18">
              <a:extLst>
                <a:ext uri="{FF2B5EF4-FFF2-40B4-BE49-F238E27FC236}">
                  <a16:creationId xmlns:a16="http://schemas.microsoft.com/office/drawing/2014/main" id="{114D1346-3058-489A-9791-88DC5F2BEB25}"/>
                </a:ext>
              </a:extLst>
            </p:cNvPr>
            <p:cNvSpPr>
              <a:spLocks noChangeArrowheads="1"/>
            </p:cNvSpPr>
            <p:nvPr/>
          </p:nvSpPr>
          <p:spPr bwMode="auto">
            <a:xfrm>
              <a:off x="7603201" y="3401006"/>
              <a:ext cx="273802"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Color</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39" name="Rectangle 19">
              <a:extLst>
                <a:ext uri="{FF2B5EF4-FFF2-40B4-BE49-F238E27FC236}">
                  <a16:creationId xmlns:a16="http://schemas.microsoft.com/office/drawing/2014/main" id="{17581D33-F653-4033-8A37-66A796AAB3F3}"/>
                </a:ext>
              </a:extLst>
            </p:cNvPr>
            <p:cNvSpPr>
              <a:spLocks noChangeArrowheads="1"/>
            </p:cNvSpPr>
            <p:nvPr/>
          </p:nvSpPr>
          <p:spPr bwMode="auto">
            <a:xfrm>
              <a:off x="7582074" y="3493963"/>
              <a:ext cx="327041"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Model</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08F9C35A-86A0-4F46-85FF-409DDA9F8F36}"/>
                </a:ext>
              </a:extLst>
            </p:cNvPr>
            <p:cNvSpPr>
              <a:spLocks noEditPoints="1"/>
            </p:cNvSpPr>
            <p:nvPr/>
          </p:nvSpPr>
          <p:spPr bwMode="auto">
            <a:xfrm>
              <a:off x="10585443" y="4555367"/>
              <a:ext cx="294083" cy="255210"/>
            </a:xfrm>
            <a:custGeom>
              <a:avLst/>
              <a:gdLst>
                <a:gd name="T0" fmla="*/ 1157 w 1543"/>
                <a:gd name="T1" fmla="*/ 0 h 1336"/>
                <a:gd name="T2" fmla="*/ 386 w 1543"/>
                <a:gd name="T3" fmla="*/ 0 h 1336"/>
                <a:gd name="T4" fmla="*/ 0 w 1543"/>
                <a:gd name="T5" fmla="*/ 668 h 1336"/>
                <a:gd name="T6" fmla="*/ 386 w 1543"/>
                <a:gd name="T7" fmla="*/ 1336 h 1336"/>
                <a:gd name="T8" fmla="*/ 1157 w 1543"/>
                <a:gd name="T9" fmla="*/ 1336 h 1336"/>
                <a:gd name="T10" fmla="*/ 1543 w 1543"/>
                <a:gd name="T11" fmla="*/ 668 h 1336"/>
                <a:gd name="T12" fmla="*/ 1157 w 1543"/>
                <a:gd name="T13" fmla="*/ 0 h 1336"/>
                <a:gd name="T14" fmla="*/ 1159 w 1543"/>
                <a:gd name="T15" fmla="*/ 966 h 1336"/>
                <a:gd name="T16" fmla="*/ 1055 w 1543"/>
                <a:gd name="T17" fmla="*/ 1071 h 1336"/>
                <a:gd name="T18" fmla="*/ 488 w 1543"/>
                <a:gd name="T19" fmla="*/ 1071 h 1336"/>
                <a:gd name="T20" fmla="*/ 384 w 1543"/>
                <a:gd name="T21" fmla="*/ 966 h 1336"/>
                <a:gd name="T22" fmla="*/ 384 w 1543"/>
                <a:gd name="T23" fmla="*/ 369 h 1336"/>
                <a:gd name="T24" fmla="*/ 488 w 1543"/>
                <a:gd name="T25" fmla="*/ 265 h 1336"/>
                <a:gd name="T26" fmla="*/ 908 w 1543"/>
                <a:gd name="T27" fmla="*/ 265 h 1336"/>
                <a:gd name="T28" fmla="*/ 987 w 1543"/>
                <a:gd name="T29" fmla="*/ 265 h 1336"/>
                <a:gd name="T30" fmla="*/ 998 w 1543"/>
                <a:gd name="T31" fmla="*/ 265 h 1336"/>
                <a:gd name="T32" fmla="*/ 1159 w 1543"/>
                <a:gd name="T33" fmla="*/ 424 h 1336"/>
                <a:gd name="T34" fmla="*/ 1159 w 1543"/>
                <a:gd name="T35" fmla="*/ 96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3" h="1336">
                  <a:moveTo>
                    <a:pt x="1157" y="0"/>
                  </a:moveTo>
                  <a:lnTo>
                    <a:pt x="386" y="0"/>
                  </a:lnTo>
                  <a:lnTo>
                    <a:pt x="0" y="668"/>
                  </a:lnTo>
                  <a:lnTo>
                    <a:pt x="386" y="1336"/>
                  </a:lnTo>
                  <a:lnTo>
                    <a:pt x="1157" y="1336"/>
                  </a:lnTo>
                  <a:lnTo>
                    <a:pt x="1543" y="668"/>
                  </a:lnTo>
                  <a:lnTo>
                    <a:pt x="1157" y="0"/>
                  </a:lnTo>
                  <a:close/>
                  <a:moveTo>
                    <a:pt x="1159" y="966"/>
                  </a:moveTo>
                  <a:cubicBezTo>
                    <a:pt x="1159" y="1024"/>
                    <a:pt x="1112" y="1071"/>
                    <a:pt x="1055" y="1071"/>
                  </a:cubicBezTo>
                  <a:lnTo>
                    <a:pt x="488" y="1071"/>
                  </a:lnTo>
                  <a:cubicBezTo>
                    <a:pt x="431" y="1071"/>
                    <a:pt x="384" y="1024"/>
                    <a:pt x="384" y="966"/>
                  </a:cubicBezTo>
                  <a:lnTo>
                    <a:pt x="384" y="369"/>
                  </a:lnTo>
                  <a:cubicBezTo>
                    <a:pt x="384" y="312"/>
                    <a:pt x="431" y="265"/>
                    <a:pt x="488" y="265"/>
                  </a:cubicBezTo>
                  <a:lnTo>
                    <a:pt x="908" y="265"/>
                  </a:lnTo>
                  <a:cubicBezTo>
                    <a:pt x="950" y="265"/>
                    <a:pt x="987" y="265"/>
                    <a:pt x="987" y="265"/>
                  </a:cubicBezTo>
                  <a:lnTo>
                    <a:pt x="998" y="265"/>
                  </a:lnTo>
                  <a:lnTo>
                    <a:pt x="1159" y="424"/>
                  </a:lnTo>
                  <a:lnTo>
                    <a:pt x="1159" y="966"/>
                  </a:ln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1CD51F58-BC16-45DB-ACC8-C633F1746BA5}"/>
                </a:ext>
              </a:extLst>
            </p:cNvPr>
            <p:cNvSpPr>
              <a:spLocks/>
            </p:cNvSpPr>
            <p:nvPr/>
          </p:nvSpPr>
          <p:spPr bwMode="auto">
            <a:xfrm>
              <a:off x="10708823" y="4697338"/>
              <a:ext cx="12676" cy="30422"/>
            </a:xfrm>
            <a:custGeom>
              <a:avLst/>
              <a:gdLst>
                <a:gd name="T0" fmla="*/ 65 w 69"/>
                <a:gd name="T1" fmla="*/ 32 h 162"/>
                <a:gd name="T2" fmla="*/ 61 w 69"/>
                <a:gd name="T3" fmla="*/ 17 h 162"/>
                <a:gd name="T4" fmla="*/ 54 w 69"/>
                <a:gd name="T5" fmla="*/ 7 h 162"/>
                <a:gd name="T6" fmla="*/ 46 w 69"/>
                <a:gd name="T7" fmla="*/ 1 h 162"/>
                <a:gd name="T8" fmla="*/ 35 w 69"/>
                <a:gd name="T9" fmla="*/ 0 h 162"/>
                <a:gd name="T10" fmla="*/ 18 w 69"/>
                <a:gd name="T11" fmla="*/ 5 h 162"/>
                <a:gd name="T12" fmla="*/ 7 w 69"/>
                <a:gd name="T13" fmla="*/ 20 h 162"/>
                <a:gd name="T14" fmla="*/ 1 w 69"/>
                <a:gd name="T15" fmla="*/ 45 h 162"/>
                <a:gd name="T16" fmla="*/ 0 w 69"/>
                <a:gd name="T17" fmla="*/ 79 h 162"/>
                <a:gd name="T18" fmla="*/ 2 w 69"/>
                <a:gd name="T19" fmla="*/ 119 h 162"/>
                <a:gd name="T20" fmla="*/ 8 w 69"/>
                <a:gd name="T21" fmla="*/ 145 h 162"/>
                <a:gd name="T22" fmla="*/ 18 w 69"/>
                <a:gd name="T23" fmla="*/ 158 h 162"/>
                <a:gd name="T24" fmla="*/ 34 w 69"/>
                <a:gd name="T25" fmla="*/ 162 h 162"/>
                <a:gd name="T26" fmla="*/ 46 w 69"/>
                <a:gd name="T27" fmla="*/ 159 h 162"/>
                <a:gd name="T28" fmla="*/ 55 w 69"/>
                <a:gd name="T29" fmla="*/ 153 h 162"/>
                <a:gd name="T30" fmla="*/ 62 w 69"/>
                <a:gd name="T31" fmla="*/ 142 h 162"/>
                <a:gd name="T32" fmla="*/ 66 w 69"/>
                <a:gd name="T33" fmla="*/ 126 h 162"/>
                <a:gd name="T34" fmla="*/ 68 w 69"/>
                <a:gd name="T35" fmla="*/ 107 h 162"/>
                <a:gd name="T36" fmla="*/ 69 w 69"/>
                <a:gd name="T37" fmla="*/ 82 h 162"/>
                <a:gd name="T38" fmla="*/ 68 w 69"/>
                <a:gd name="T39" fmla="*/ 54 h 162"/>
                <a:gd name="T40" fmla="*/ 65 w 69"/>
                <a:gd name="T41" fmla="*/ 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62">
                  <a:moveTo>
                    <a:pt x="65" y="32"/>
                  </a:moveTo>
                  <a:cubicBezTo>
                    <a:pt x="64" y="26"/>
                    <a:pt x="63" y="21"/>
                    <a:pt x="61" y="17"/>
                  </a:cubicBezTo>
                  <a:cubicBezTo>
                    <a:pt x="59" y="13"/>
                    <a:pt x="57" y="9"/>
                    <a:pt x="54" y="7"/>
                  </a:cubicBezTo>
                  <a:cubicBezTo>
                    <a:pt x="52" y="4"/>
                    <a:pt x="49" y="2"/>
                    <a:pt x="46" y="1"/>
                  </a:cubicBezTo>
                  <a:cubicBezTo>
                    <a:pt x="42" y="0"/>
                    <a:pt x="39" y="0"/>
                    <a:pt x="35" y="0"/>
                  </a:cubicBezTo>
                  <a:cubicBezTo>
                    <a:pt x="28" y="0"/>
                    <a:pt x="22" y="1"/>
                    <a:pt x="18" y="5"/>
                  </a:cubicBezTo>
                  <a:cubicBezTo>
                    <a:pt x="13" y="8"/>
                    <a:pt x="10" y="13"/>
                    <a:pt x="7" y="20"/>
                  </a:cubicBezTo>
                  <a:cubicBezTo>
                    <a:pt x="4" y="26"/>
                    <a:pt x="2" y="35"/>
                    <a:pt x="1" y="45"/>
                  </a:cubicBezTo>
                  <a:cubicBezTo>
                    <a:pt x="0" y="55"/>
                    <a:pt x="0" y="66"/>
                    <a:pt x="0" y="79"/>
                  </a:cubicBezTo>
                  <a:cubicBezTo>
                    <a:pt x="0" y="96"/>
                    <a:pt x="0" y="109"/>
                    <a:pt x="2" y="119"/>
                  </a:cubicBezTo>
                  <a:cubicBezTo>
                    <a:pt x="3" y="130"/>
                    <a:pt x="5" y="138"/>
                    <a:pt x="8" y="145"/>
                  </a:cubicBezTo>
                  <a:cubicBezTo>
                    <a:pt x="10" y="151"/>
                    <a:pt x="14" y="155"/>
                    <a:pt x="18" y="158"/>
                  </a:cubicBezTo>
                  <a:cubicBezTo>
                    <a:pt x="23" y="160"/>
                    <a:pt x="28" y="162"/>
                    <a:pt x="34" y="162"/>
                  </a:cubicBezTo>
                  <a:cubicBezTo>
                    <a:pt x="38" y="162"/>
                    <a:pt x="43" y="161"/>
                    <a:pt x="46" y="159"/>
                  </a:cubicBezTo>
                  <a:cubicBezTo>
                    <a:pt x="50" y="158"/>
                    <a:pt x="53" y="156"/>
                    <a:pt x="55" y="153"/>
                  </a:cubicBezTo>
                  <a:cubicBezTo>
                    <a:pt x="58" y="150"/>
                    <a:pt x="60" y="146"/>
                    <a:pt x="62" y="142"/>
                  </a:cubicBezTo>
                  <a:cubicBezTo>
                    <a:pt x="64" y="137"/>
                    <a:pt x="65" y="132"/>
                    <a:pt x="66" y="126"/>
                  </a:cubicBezTo>
                  <a:cubicBezTo>
                    <a:pt x="67" y="121"/>
                    <a:pt x="68" y="114"/>
                    <a:pt x="68" y="107"/>
                  </a:cubicBezTo>
                  <a:cubicBezTo>
                    <a:pt x="69" y="99"/>
                    <a:pt x="69" y="91"/>
                    <a:pt x="69" y="82"/>
                  </a:cubicBezTo>
                  <a:cubicBezTo>
                    <a:pt x="69" y="71"/>
                    <a:pt x="69" y="62"/>
                    <a:pt x="68" y="54"/>
                  </a:cubicBezTo>
                  <a:cubicBezTo>
                    <a:pt x="68" y="45"/>
                    <a:pt x="67" y="38"/>
                    <a:pt x="65" y="32"/>
                  </a:cubicBezTo>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615659DF-742E-4534-BEDB-75976D81AC2E}"/>
                </a:ext>
              </a:extLst>
            </p:cNvPr>
            <p:cNvSpPr>
              <a:spLocks/>
            </p:cNvSpPr>
            <p:nvPr/>
          </p:nvSpPr>
          <p:spPr bwMode="auto">
            <a:xfrm>
              <a:off x="10743470" y="4637339"/>
              <a:ext cx="12676" cy="31267"/>
            </a:xfrm>
            <a:custGeom>
              <a:avLst/>
              <a:gdLst>
                <a:gd name="T0" fmla="*/ 66 w 69"/>
                <a:gd name="T1" fmla="*/ 33 h 162"/>
                <a:gd name="T2" fmla="*/ 61 w 69"/>
                <a:gd name="T3" fmla="*/ 17 h 162"/>
                <a:gd name="T4" fmla="*/ 55 w 69"/>
                <a:gd name="T5" fmla="*/ 7 h 162"/>
                <a:gd name="T6" fmla="*/ 46 w 69"/>
                <a:gd name="T7" fmla="*/ 2 h 162"/>
                <a:gd name="T8" fmla="*/ 35 w 69"/>
                <a:gd name="T9" fmla="*/ 0 h 162"/>
                <a:gd name="T10" fmla="*/ 18 w 69"/>
                <a:gd name="T11" fmla="*/ 5 h 162"/>
                <a:gd name="T12" fmla="*/ 7 w 69"/>
                <a:gd name="T13" fmla="*/ 20 h 162"/>
                <a:gd name="T14" fmla="*/ 2 w 69"/>
                <a:gd name="T15" fmla="*/ 45 h 162"/>
                <a:gd name="T16" fmla="*/ 0 w 69"/>
                <a:gd name="T17" fmla="*/ 80 h 162"/>
                <a:gd name="T18" fmla="*/ 2 w 69"/>
                <a:gd name="T19" fmla="*/ 120 h 162"/>
                <a:gd name="T20" fmla="*/ 8 w 69"/>
                <a:gd name="T21" fmla="*/ 145 h 162"/>
                <a:gd name="T22" fmla="*/ 19 w 69"/>
                <a:gd name="T23" fmla="*/ 159 h 162"/>
                <a:gd name="T24" fmla="*/ 34 w 69"/>
                <a:gd name="T25" fmla="*/ 162 h 162"/>
                <a:gd name="T26" fmla="*/ 46 w 69"/>
                <a:gd name="T27" fmla="*/ 160 h 162"/>
                <a:gd name="T28" fmla="*/ 55 w 69"/>
                <a:gd name="T29" fmla="*/ 154 h 162"/>
                <a:gd name="T30" fmla="*/ 62 w 69"/>
                <a:gd name="T31" fmla="*/ 142 h 162"/>
                <a:gd name="T32" fmla="*/ 66 w 69"/>
                <a:gd name="T33" fmla="*/ 127 h 162"/>
                <a:gd name="T34" fmla="*/ 69 w 69"/>
                <a:gd name="T35" fmla="*/ 107 h 162"/>
                <a:gd name="T36" fmla="*/ 69 w 69"/>
                <a:gd name="T37" fmla="*/ 83 h 162"/>
                <a:gd name="T38" fmla="*/ 68 w 69"/>
                <a:gd name="T39" fmla="*/ 54 h 162"/>
                <a:gd name="T40" fmla="*/ 66 w 69"/>
                <a:gd name="T41" fmla="*/ 3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62">
                  <a:moveTo>
                    <a:pt x="66" y="33"/>
                  </a:moveTo>
                  <a:cubicBezTo>
                    <a:pt x="64" y="27"/>
                    <a:pt x="63" y="22"/>
                    <a:pt x="61" y="17"/>
                  </a:cubicBezTo>
                  <a:cubicBezTo>
                    <a:pt x="59" y="13"/>
                    <a:pt x="57" y="10"/>
                    <a:pt x="55" y="7"/>
                  </a:cubicBezTo>
                  <a:cubicBezTo>
                    <a:pt x="52" y="5"/>
                    <a:pt x="49" y="3"/>
                    <a:pt x="46" y="2"/>
                  </a:cubicBezTo>
                  <a:cubicBezTo>
                    <a:pt x="42" y="1"/>
                    <a:pt x="39" y="0"/>
                    <a:pt x="35" y="0"/>
                  </a:cubicBezTo>
                  <a:cubicBezTo>
                    <a:pt x="28" y="0"/>
                    <a:pt x="22" y="2"/>
                    <a:pt x="18" y="5"/>
                  </a:cubicBezTo>
                  <a:cubicBezTo>
                    <a:pt x="13" y="9"/>
                    <a:pt x="10" y="14"/>
                    <a:pt x="7" y="20"/>
                  </a:cubicBezTo>
                  <a:cubicBezTo>
                    <a:pt x="4" y="27"/>
                    <a:pt x="3" y="35"/>
                    <a:pt x="2" y="45"/>
                  </a:cubicBezTo>
                  <a:cubicBezTo>
                    <a:pt x="0" y="55"/>
                    <a:pt x="0" y="67"/>
                    <a:pt x="0" y="80"/>
                  </a:cubicBezTo>
                  <a:cubicBezTo>
                    <a:pt x="0" y="96"/>
                    <a:pt x="1" y="110"/>
                    <a:pt x="2" y="120"/>
                  </a:cubicBezTo>
                  <a:cubicBezTo>
                    <a:pt x="3" y="131"/>
                    <a:pt x="5" y="139"/>
                    <a:pt x="8" y="145"/>
                  </a:cubicBezTo>
                  <a:cubicBezTo>
                    <a:pt x="11" y="152"/>
                    <a:pt x="14" y="156"/>
                    <a:pt x="19" y="159"/>
                  </a:cubicBezTo>
                  <a:cubicBezTo>
                    <a:pt x="23" y="161"/>
                    <a:pt x="28" y="162"/>
                    <a:pt x="34" y="162"/>
                  </a:cubicBezTo>
                  <a:cubicBezTo>
                    <a:pt x="39" y="162"/>
                    <a:pt x="43" y="162"/>
                    <a:pt x="46" y="160"/>
                  </a:cubicBezTo>
                  <a:cubicBezTo>
                    <a:pt x="50" y="159"/>
                    <a:pt x="53" y="156"/>
                    <a:pt x="55" y="154"/>
                  </a:cubicBezTo>
                  <a:cubicBezTo>
                    <a:pt x="58" y="151"/>
                    <a:pt x="60" y="147"/>
                    <a:pt x="62" y="142"/>
                  </a:cubicBezTo>
                  <a:cubicBezTo>
                    <a:pt x="64" y="138"/>
                    <a:pt x="65" y="133"/>
                    <a:pt x="66" y="127"/>
                  </a:cubicBezTo>
                  <a:cubicBezTo>
                    <a:pt x="67" y="121"/>
                    <a:pt x="68" y="115"/>
                    <a:pt x="69" y="107"/>
                  </a:cubicBezTo>
                  <a:cubicBezTo>
                    <a:pt x="69" y="100"/>
                    <a:pt x="69" y="92"/>
                    <a:pt x="69" y="83"/>
                  </a:cubicBezTo>
                  <a:cubicBezTo>
                    <a:pt x="69" y="72"/>
                    <a:pt x="69" y="63"/>
                    <a:pt x="68" y="54"/>
                  </a:cubicBezTo>
                  <a:cubicBezTo>
                    <a:pt x="68" y="46"/>
                    <a:pt x="67" y="39"/>
                    <a:pt x="66" y="33"/>
                  </a:cubicBezTo>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3" name="Freeform 23">
              <a:extLst>
                <a:ext uri="{FF2B5EF4-FFF2-40B4-BE49-F238E27FC236}">
                  <a16:creationId xmlns:a16="http://schemas.microsoft.com/office/drawing/2014/main" id="{D8C9F219-B6C0-4B7B-81FA-6DD3DE22F7E5}"/>
                </a:ext>
              </a:extLst>
            </p:cNvPr>
            <p:cNvSpPr>
              <a:spLocks noEditPoints="1"/>
            </p:cNvSpPr>
            <p:nvPr/>
          </p:nvSpPr>
          <p:spPr bwMode="auto">
            <a:xfrm>
              <a:off x="10669105" y="4617057"/>
              <a:ext cx="126760" cy="131830"/>
            </a:xfrm>
            <a:custGeom>
              <a:avLst/>
              <a:gdLst>
                <a:gd name="T0" fmla="*/ 467 w 661"/>
                <a:gd name="T1" fmla="*/ 0 h 692"/>
                <a:gd name="T2" fmla="*/ 0 w 661"/>
                <a:gd name="T3" fmla="*/ 47 h 692"/>
                <a:gd name="T4" fmla="*/ 47 w 661"/>
                <a:gd name="T5" fmla="*/ 692 h 692"/>
                <a:gd name="T6" fmla="*/ 661 w 661"/>
                <a:gd name="T7" fmla="*/ 645 h 692"/>
                <a:gd name="T8" fmla="*/ 532 w 661"/>
                <a:gd name="T9" fmla="*/ 132 h 692"/>
                <a:gd name="T10" fmla="*/ 532 w 661"/>
                <a:gd name="T11" fmla="*/ 1 h 692"/>
                <a:gd name="T12" fmla="*/ 175 w 661"/>
                <a:gd name="T13" fmla="*/ 115 h 692"/>
                <a:gd name="T14" fmla="*/ 181 w 661"/>
                <a:gd name="T15" fmla="*/ 109 h 692"/>
                <a:gd name="T16" fmla="*/ 232 w 661"/>
                <a:gd name="T17" fmla="*/ 76 h 692"/>
                <a:gd name="T18" fmla="*/ 240 w 661"/>
                <a:gd name="T19" fmla="*/ 75 h 692"/>
                <a:gd name="T20" fmla="*/ 260 w 661"/>
                <a:gd name="T21" fmla="*/ 76 h 692"/>
                <a:gd name="T22" fmla="*/ 269 w 661"/>
                <a:gd name="T23" fmla="*/ 78 h 692"/>
                <a:gd name="T24" fmla="*/ 270 w 661"/>
                <a:gd name="T25" fmla="*/ 268 h 692"/>
                <a:gd name="T26" fmla="*/ 310 w 661"/>
                <a:gd name="T27" fmla="*/ 269 h 692"/>
                <a:gd name="T28" fmla="*/ 313 w 661"/>
                <a:gd name="T29" fmla="*/ 278 h 692"/>
                <a:gd name="T30" fmla="*/ 313 w 661"/>
                <a:gd name="T31" fmla="*/ 295 h 692"/>
                <a:gd name="T32" fmla="*/ 310 w 661"/>
                <a:gd name="T33" fmla="*/ 303 h 692"/>
                <a:gd name="T34" fmla="*/ 182 w 661"/>
                <a:gd name="T35" fmla="*/ 304 h 692"/>
                <a:gd name="T36" fmla="*/ 177 w 661"/>
                <a:gd name="T37" fmla="*/ 300 h 692"/>
                <a:gd name="T38" fmla="*/ 175 w 661"/>
                <a:gd name="T39" fmla="*/ 286 h 692"/>
                <a:gd name="T40" fmla="*/ 177 w 661"/>
                <a:gd name="T41" fmla="*/ 272 h 692"/>
                <a:gd name="T42" fmla="*/ 182 w 661"/>
                <a:gd name="T43" fmla="*/ 268 h 692"/>
                <a:gd name="T44" fmla="*/ 224 w 661"/>
                <a:gd name="T45" fmla="*/ 121 h 692"/>
                <a:gd name="T46" fmla="*/ 181 w 661"/>
                <a:gd name="T47" fmla="*/ 143 h 692"/>
                <a:gd name="T48" fmla="*/ 175 w 661"/>
                <a:gd name="T49" fmla="*/ 137 h 692"/>
                <a:gd name="T50" fmla="*/ 174 w 661"/>
                <a:gd name="T51" fmla="*/ 120 h 692"/>
                <a:gd name="T52" fmla="*/ 302 w 661"/>
                <a:gd name="T53" fmla="*/ 587 h 692"/>
                <a:gd name="T54" fmla="*/ 237 w 661"/>
                <a:gd name="T55" fmla="*/ 619 h 692"/>
                <a:gd name="T56" fmla="*/ 174 w 661"/>
                <a:gd name="T57" fmla="*/ 588 h 692"/>
                <a:gd name="T58" fmla="*/ 158 w 661"/>
                <a:gd name="T59" fmla="*/ 503 h 692"/>
                <a:gd name="T60" fmla="*/ 177 w 661"/>
                <a:gd name="T61" fmla="*/ 416 h 692"/>
                <a:gd name="T62" fmla="*/ 242 w 661"/>
                <a:gd name="T63" fmla="*/ 384 h 692"/>
                <a:gd name="T64" fmla="*/ 305 w 661"/>
                <a:gd name="T65" fmla="*/ 415 h 692"/>
                <a:gd name="T66" fmla="*/ 321 w 661"/>
                <a:gd name="T67" fmla="*/ 501 h 692"/>
                <a:gd name="T68" fmla="*/ 496 w 661"/>
                <a:gd name="T69" fmla="*/ 606 h 692"/>
                <a:gd name="T70" fmla="*/ 492 w 661"/>
                <a:gd name="T71" fmla="*/ 614 h 692"/>
                <a:gd name="T72" fmla="*/ 364 w 661"/>
                <a:gd name="T73" fmla="*/ 615 h 692"/>
                <a:gd name="T74" fmla="*/ 359 w 661"/>
                <a:gd name="T75" fmla="*/ 612 h 692"/>
                <a:gd name="T76" fmla="*/ 357 w 661"/>
                <a:gd name="T77" fmla="*/ 598 h 692"/>
                <a:gd name="T78" fmla="*/ 359 w 661"/>
                <a:gd name="T79" fmla="*/ 584 h 692"/>
                <a:gd name="T80" fmla="*/ 364 w 661"/>
                <a:gd name="T81" fmla="*/ 580 h 692"/>
                <a:gd name="T82" fmla="*/ 406 w 661"/>
                <a:gd name="T83" fmla="*/ 432 h 692"/>
                <a:gd name="T84" fmla="*/ 363 w 661"/>
                <a:gd name="T85" fmla="*/ 454 h 692"/>
                <a:gd name="T86" fmla="*/ 357 w 661"/>
                <a:gd name="T87" fmla="*/ 448 h 692"/>
                <a:gd name="T88" fmla="*/ 357 w 661"/>
                <a:gd name="T89" fmla="*/ 431 h 692"/>
                <a:gd name="T90" fmla="*/ 359 w 661"/>
                <a:gd name="T91" fmla="*/ 423 h 692"/>
                <a:gd name="T92" fmla="*/ 411 w 661"/>
                <a:gd name="T93" fmla="*/ 389 h 692"/>
                <a:gd name="T94" fmla="*/ 417 w 661"/>
                <a:gd name="T95" fmla="*/ 387 h 692"/>
                <a:gd name="T96" fmla="*/ 432 w 661"/>
                <a:gd name="T97" fmla="*/ 387 h 692"/>
                <a:gd name="T98" fmla="*/ 449 w 661"/>
                <a:gd name="T99" fmla="*/ 388 h 692"/>
                <a:gd name="T100" fmla="*/ 452 w 661"/>
                <a:gd name="T101" fmla="*/ 392 h 692"/>
                <a:gd name="T102" fmla="*/ 489 w 661"/>
                <a:gd name="T103" fmla="*/ 580 h 692"/>
                <a:gd name="T104" fmla="*/ 494 w 661"/>
                <a:gd name="T105" fmla="*/ 584 h 692"/>
                <a:gd name="T106" fmla="*/ 496 w 661"/>
                <a:gd name="T107" fmla="*/ 598 h 692"/>
                <a:gd name="T108" fmla="*/ 498 w 661"/>
                <a:gd name="T109" fmla="*/ 239 h 692"/>
                <a:gd name="T110" fmla="*/ 458 w 661"/>
                <a:gd name="T111" fmla="*/ 300 h 692"/>
                <a:gd name="T112" fmla="*/ 381 w 661"/>
                <a:gd name="T113" fmla="*/ 300 h 692"/>
                <a:gd name="T114" fmla="*/ 344 w 661"/>
                <a:gd name="T115" fmla="*/ 240 h 692"/>
                <a:gd name="T116" fmla="*/ 345 w 661"/>
                <a:gd name="T117" fmla="*/ 142 h 692"/>
                <a:gd name="T118" fmla="*/ 385 w 661"/>
                <a:gd name="T119" fmla="*/ 81 h 692"/>
                <a:gd name="T120" fmla="*/ 462 w 661"/>
                <a:gd name="T121" fmla="*/ 81 h 692"/>
                <a:gd name="T122" fmla="*/ 499 w 661"/>
                <a:gd name="T123" fmla="*/ 140 h 692"/>
                <a:gd name="T124" fmla="*/ 498 w 661"/>
                <a:gd name="T125" fmla="*/ 23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1" h="692">
                  <a:moveTo>
                    <a:pt x="532" y="1"/>
                  </a:moveTo>
                  <a:cubicBezTo>
                    <a:pt x="518" y="0"/>
                    <a:pt x="494" y="0"/>
                    <a:pt x="467" y="0"/>
                  </a:cubicBezTo>
                  <a:lnTo>
                    <a:pt x="47" y="0"/>
                  </a:lnTo>
                  <a:cubicBezTo>
                    <a:pt x="21" y="0"/>
                    <a:pt x="0" y="22"/>
                    <a:pt x="0" y="47"/>
                  </a:cubicBezTo>
                  <a:lnTo>
                    <a:pt x="0" y="645"/>
                  </a:lnTo>
                  <a:cubicBezTo>
                    <a:pt x="0" y="671"/>
                    <a:pt x="21" y="692"/>
                    <a:pt x="47" y="692"/>
                  </a:cubicBezTo>
                  <a:lnTo>
                    <a:pt x="614" y="692"/>
                  </a:lnTo>
                  <a:cubicBezTo>
                    <a:pt x="640" y="692"/>
                    <a:pt x="661" y="671"/>
                    <a:pt x="661" y="645"/>
                  </a:cubicBezTo>
                  <a:lnTo>
                    <a:pt x="661" y="132"/>
                  </a:lnTo>
                  <a:lnTo>
                    <a:pt x="532" y="132"/>
                  </a:lnTo>
                  <a:lnTo>
                    <a:pt x="532" y="1"/>
                  </a:lnTo>
                  <a:lnTo>
                    <a:pt x="532" y="1"/>
                  </a:lnTo>
                  <a:close/>
                  <a:moveTo>
                    <a:pt x="174" y="120"/>
                  </a:moveTo>
                  <a:cubicBezTo>
                    <a:pt x="175" y="118"/>
                    <a:pt x="175" y="116"/>
                    <a:pt x="175" y="115"/>
                  </a:cubicBezTo>
                  <a:cubicBezTo>
                    <a:pt x="176" y="114"/>
                    <a:pt x="176" y="113"/>
                    <a:pt x="177" y="112"/>
                  </a:cubicBezTo>
                  <a:cubicBezTo>
                    <a:pt x="178" y="111"/>
                    <a:pt x="179" y="110"/>
                    <a:pt x="181" y="109"/>
                  </a:cubicBezTo>
                  <a:lnTo>
                    <a:pt x="229" y="78"/>
                  </a:lnTo>
                  <a:cubicBezTo>
                    <a:pt x="230" y="77"/>
                    <a:pt x="231" y="77"/>
                    <a:pt x="232" y="76"/>
                  </a:cubicBezTo>
                  <a:cubicBezTo>
                    <a:pt x="232" y="76"/>
                    <a:pt x="234" y="76"/>
                    <a:pt x="235" y="76"/>
                  </a:cubicBezTo>
                  <a:cubicBezTo>
                    <a:pt x="236" y="76"/>
                    <a:pt x="238" y="75"/>
                    <a:pt x="240" y="75"/>
                  </a:cubicBezTo>
                  <a:cubicBezTo>
                    <a:pt x="243" y="75"/>
                    <a:pt x="246" y="75"/>
                    <a:pt x="249" y="75"/>
                  </a:cubicBezTo>
                  <a:cubicBezTo>
                    <a:pt x="254" y="75"/>
                    <a:pt x="257" y="75"/>
                    <a:pt x="260" y="76"/>
                  </a:cubicBezTo>
                  <a:cubicBezTo>
                    <a:pt x="263" y="76"/>
                    <a:pt x="265" y="76"/>
                    <a:pt x="266" y="76"/>
                  </a:cubicBezTo>
                  <a:cubicBezTo>
                    <a:pt x="268" y="77"/>
                    <a:pt x="269" y="77"/>
                    <a:pt x="269" y="78"/>
                  </a:cubicBezTo>
                  <a:cubicBezTo>
                    <a:pt x="270" y="79"/>
                    <a:pt x="270" y="80"/>
                    <a:pt x="270" y="81"/>
                  </a:cubicBezTo>
                  <a:lnTo>
                    <a:pt x="270" y="268"/>
                  </a:lnTo>
                  <a:lnTo>
                    <a:pt x="307" y="268"/>
                  </a:lnTo>
                  <a:cubicBezTo>
                    <a:pt x="308" y="268"/>
                    <a:pt x="309" y="269"/>
                    <a:pt x="310" y="269"/>
                  </a:cubicBezTo>
                  <a:cubicBezTo>
                    <a:pt x="311" y="270"/>
                    <a:pt x="311" y="271"/>
                    <a:pt x="312" y="272"/>
                  </a:cubicBezTo>
                  <a:cubicBezTo>
                    <a:pt x="313" y="274"/>
                    <a:pt x="313" y="276"/>
                    <a:pt x="313" y="278"/>
                  </a:cubicBezTo>
                  <a:cubicBezTo>
                    <a:pt x="314" y="280"/>
                    <a:pt x="314" y="283"/>
                    <a:pt x="314" y="286"/>
                  </a:cubicBezTo>
                  <a:cubicBezTo>
                    <a:pt x="314" y="290"/>
                    <a:pt x="314" y="292"/>
                    <a:pt x="313" y="295"/>
                  </a:cubicBezTo>
                  <a:cubicBezTo>
                    <a:pt x="313" y="297"/>
                    <a:pt x="313" y="299"/>
                    <a:pt x="312" y="300"/>
                  </a:cubicBezTo>
                  <a:cubicBezTo>
                    <a:pt x="311" y="301"/>
                    <a:pt x="311" y="302"/>
                    <a:pt x="310" y="303"/>
                  </a:cubicBezTo>
                  <a:cubicBezTo>
                    <a:pt x="309" y="304"/>
                    <a:pt x="308" y="304"/>
                    <a:pt x="307" y="304"/>
                  </a:cubicBezTo>
                  <a:lnTo>
                    <a:pt x="182" y="304"/>
                  </a:lnTo>
                  <a:cubicBezTo>
                    <a:pt x="181" y="304"/>
                    <a:pt x="180" y="304"/>
                    <a:pt x="179" y="303"/>
                  </a:cubicBezTo>
                  <a:cubicBezTo>
                    <a:pt x="178" y="302"/>
                    <a:pt x="177" y="301"/>
                    <a:pt x="177" y="300"/>
                  </a:cubicBezTo>
                  <a:cubicBezTo>
                    <a:pt x="176" y="299"/>
                    <a:pt x="176" y="297"/>
                    <a:pt x="175" y="295"/>
                  </a:cubicBezTo>
                  <a:cubicBezTo>
                    <a:pt x="175" y="292"/>
                    <a:pt x="175" y="290"/>
                    <a:pt x="175" y="286"/>
                  </a:cubicBezTo>
                  <a:cubicBezTo>
                    <a:pt x="175" y="283"/>
                    <a:pt x="175" y="280"/>
                    <a:pt x="175" y="278"/>
                  </a:cubicBezTo>
                  <a:cubicBezTo>
                    <a:pt x="176" y="276"/>
                    <a:pt x="176" y="274"/>
                    <a:pt x="177" y="272"/>
                  </a:cubicBezTo>
                  <a:cubicBezTo>
                    <a:pt x="177" y="271"/>
                    <a:pt x="178" y="270"/>
                    <a:pt x="179" y="269"/>
                  </a:cubicBezTo>
                  <a:cubicBezTo>
                    <a:pt x="180" y="269"/>
                    <a:pt x="181" y="268"/>
                    <a:pt x="182" y="268"/>
                  </a:cubicBezTo>
                  <a:lnTo>
                    <a:pt x="224" y="268"/>
                  </a:lnTo>
                  <a:lnTo>
                    <a:pt x="224" y="121"/>
                  </a:lnTo>
                  <a:lnTo>
                    <a:pt x="187" y="141"/>
                  </a:lnTo>
                  <a:cubicBezTo>
                    <a:pt x="185" y="142"/>
                    <a:pt x="183" y="143"/>
                    <a:pt x="181" y="143"/>
                  </a:cubicBezTo>
                  <a:cubicBezTo>
                    <a:pt x="179" y="143"/>
                    <a:pt x="178" y="143"/>
                    <a:pt x="177" y="142"/>
                  </a:cubicBezTo>
                  <a:cubicBezTo>
                    <a:pt x="176" y="141"/>
                    <a:pt x="175" y="139"/>
                    <a:pt x="175" y="137"/>
                  </a:cubicBezTo>
                  <a:cubicBezTo>
                    <a:pt x="174" y="134"/>
                    <a:pt x="174" y="131"/>
                    <a:pt x="174" y="127"/>
                  </a:cubicBezTo>
                  <a:cubicBezTo>
                    <a:pt x="174" y="124"/>
                    <a:pt x="174" y="121"/>
                    <a:pt x="174" y="120"/>
                  </a:cubicBezTo>
                  <a:close/>
                  <a:moveTo>
                    <a:pt x="316" y="550"/>
                  </a:moveTo>
                  <a:cubicBezTo>
                    <a:pt x="313" y="565"/>
                    <a:pt x="309" y="577"/>
                    <a:pt x="302" y="587"/>
                  </a:cubicBezTo>
                  <a:cubicBezTo>
                    <a:pt x="295" y="598"/>
                    <a:pt x="287" y="606"/>
                    <a:pt x="276" y="611"/>
                  </a:cubicBezTo>
                  <a:cubicBezTo>
                    <a:pt x="266" y="617"/>
                    <a:pt x="253" y="619"/>
                    <a:pt x="237" y="619"/>
                  </a:cubicBezTo>
                  <a:cubicBezTo>
                    <a:pt x="222" y="619"/>
                    <a:pt x="209" y="617"/>
                    <a:pt x="199" y="611"/>
                  </a:cubicBezTo>
                  <a:cubicBezTo>
                    <a:pt x="189" y="606"/>
                    <a:pt x="180" y="598"/>
                    <a:pt x="174" y="588"/>
                  </a:cubicBezTo>
                  <a:cubicBezTo>
                    <a:pt x="169" y="578"/>
                    <a:pt x="164" y="566"/>
                    <a:pt x="162" y="552"/>
                  </a:cubicBezTo>
                  <a:cubicBezTo>
                    <a:pt x="160" y="537"/>
                    <a:pt x="158" y="521"/>
                    <a:pt x="158" y="503"/>
                  </a:cubicBezTo>
                  <a:cubicBezTo>
                    <a:pt x="158" y="485"/>
                    <a:pt x="160" y="468"/>
                    <a:pt x="163" y="454"/>
                  </a:cubicBezTo>
                  <a:cubicBezTo>
                    <a:pt x="166" y="439"/>
                    <a:pt x="171" y="426"/>
                    <a:pt x="177" y="416"/>
                  </a:cubicBezTo>
                  <a:cubicBezTo>
                    <a:pt x="184" y="406"/>
                    <a:pt x="192" y="398"/>
                    <a:pt x="203" y="392"/>
                  </a:cubicBezTo>
                  <a:cubicBezTo>
                    <a:pt x="214" y="387"/>
                    <a:pt x="226" y="384"/>
                    <a:pt x="242" y="384"/>
                  </a:cubicBezTo>
                  <a:cubicBezTo>
                    <a:pt x="257" y="384"/>
                    <a:pt x="270" y="387"/>
                    <a:pt x="280" y="392"/>
                  </a:cubicBezTo>
                  <a:cubicBezTo>
                    <a:pt x="291" y="398"/>
                    <a:pt x="299" y="405"/>
                    <a:pt x="305" y="415"/>
                  </a:cubicBezTo>
                  <a:cubicBezTo>
                    <a:pt x="311" y="425"/>
                    <a:pt x="315" y="437"/>
                    <a:pt x="317" y="452"/>
                  </a:cubicBezTo>
                  <a:cubicBezTo>
                    <a:pt x="319" y="466"/>
                    <a:pt x="321" y="483"/>
                    <a:pt x="321" y="501"/>
                  </a:cubicBezTo>
                  <a:cubicBezTo>
                    <a:pt x="321" y="519"/>
                    <a:pt x="319" y="535"/>
                    <a:pt x="316" y="550"/>
                  </a:cubicBezTo>
                  <a:close/>
                  <a:moveTo>
                    <a:pt x="496" y="606"/>
                  </a:moveTo>
                  <a:cubicBezTo>
                    <a:pt x="495" y="608"/>
                    <a:pt x="495" y="610"/>
                    <a:pt x="494" y="612"/>
                  </a:cubicBezTo>
                  <a:cubicBezTo>
                    <a:pt x="493" y="613"/>
                    <a:pt x="493" y="614"/>
                    <a:pt x="492" y="614"/>
                  </a:cubicBezTo>
                  <a:cubicBezTo>
                    <a:pt x="491" y="615"/>
                    <a:pt x="490" y="615"/>
                    <a:pt x="489" y="615"/>
                  </a:cubicBezTo>
                  <a:lnTo>
                    <a:pt x="364" y="615"/>
                  </a:lnTo>
                  <a:cubicBezTo>
                    <a:pt x="363" y="615"/>
                    <a:pt x="362" y="615"/>
                    <a:pt x="361" y="614"/>
                  </a:cubicBezTo>
                  <a:cubicBezTo>
                    <a:pt x="360" y="614"/>
                    <a:pt x="360" y="613"/>
                    <a:pt x="359" y="612"/>
                  </a:cubicBezTo>
                  <a:cubicBezTo>
                    <a:pt x="358" y="610"/>
                    <a:pt x="358" y="608"/>
                    <a:pt x="357" y="606"/>
                  </a:cubicBezTo>
                  <a:cubicBezTo>
                    <a:pt x="357" y="604"/>
                    <a:pt x="357" y="601"/>
                    <a:pt x="357" y="598"/>
                  </a:cubicBezTo>
                  <a:cubicBezTo>
                    <a:pt x="357" y="594"/>
                    <a:pt x="357" y="592"/>
                    <a:pt x="357" y="589"/>
                  </a:cubicBezTo>
                  <a:cubicBezTo>
                    <a:pt x="358" y="587"/>
                    <a:pt x="358" y="585"/>
                    <a:pt x="359" y="584"/>
                  </a:cubicBezTo>
                  <a:cubicBezTo>
                    <a:pt x="359" y="582"/>
                    <a:pt x="360" y="581"/>
                    <a:pt x="361" y="581"/>
                  </a:cubicBezTo>
                  <a:cubicBezTo>
                    <a:pt x="362" y="580"/>
                    <a:pt x="363" y="580"/>
                    <a:pt x="364" y="580"/>
                  </a:cubicBezTo>
                  <a:lnTo>
                    <a:pt x="406" y="580"/>
                  </a:lnTo>
                  <a:lnTo>
                    <a:pt x="406" y="432"/>
                  </a:lnTo>
                  <a:lnTo>
                    <a:pt x="370" y="452"/>
                  </a:lnTo>
                  <a:cubicBezTo>
                    <a:pt x="367" y="453"/>
                    <a:pt x="365" y="454"/>
                    <a:pt x="363" y="454"/>
                  </a:cubicBezTo>
                  <a:cubicBezTo>
                    <a:pt x="361" y="455"/>
                    <a:pt x="360" y="454"/>
                    <a:pt x="359" y="453"/>
                  </a:cubicBezTo>
                  <a:cubicBezTo>
                    <a:pt x="358" y="452"/>
                    <a:pt x="357" y="451"/>
                    <a:pt x="357" y="448"/>
                  </a:cubicBezTo>
                  <a:cubicBezTo>
                    <a:pt x="357" y="446"/>
                    <a:pt x="356" y="442"/>
                    <a:pt x="356" y="438"/>
                  </a:cubicBezTo>
                  <a:cubicBezTo>
                    <a:pt x="356" y="435"/>
                    <a:pt x="357" y="433"/>
                    <a:pt x="357" y="431"/>
                  </a:cubicBezTo>
                  <a:cubicBezTo>
                    <a:pt x="357" y="429"/>
                    <a:pt x="357" y="428"/>
                    <a:pt x="357" y="426"/>
                  </a:cubicBezTo>
                  <a:cubicBezTo>
                    <a:pt x="358" y="425"/>
                    <a:pt x="359" y="424"/>
                    <a:pt x="359" y="423"/>
                  </a:cubicBezTo>
                  <a:cubicBezTo>
                    <a:pt x="360" y="422"/>
                    <a:pt x="361" y="422"/>
                    <a:pt x="363" y="421"/>
                  </a:cubicBezTo>
                  <a:lnTo>
                    <a:pt x="411" y="389"/>
                  </a:lnTo>
                  <a:cubicBezTo>
                    <a:pt x="412" y="388"/>
                    <a:pt x="413" y="388"/>
                    <a:pt x="414" y="388"/>
                  </a:cubicBezTo>
                  <a:cubicBezTo>
                    <a:pt x="415" y="388"/>
                    <a:pt x="416" y="387"/>
                    <a:pt x="417" y="387"/>
                  </a:cubicBezTo>
                  <a:cubicBezTo>
                    <a:pt x="419" y="387"/>
                    <a:pt x="420" y="387"/>
                    <a:pt x="423" y="387"/>
                  </a:cubicBezTo>
                  <a:cubicBezTo>
                    <a:pt x="425" y="387"/>
                    <a:pt x="428" y="387"/>
                    <a:pt x="432" y="387"/>
                  </a:cubicBezTo>
                  <a:cubicBezTo>
                    <a:pt x="436" y="387"/>
                    <a:pt x="440" y="387"/>
                    <a:pt x="442" y="387"/>
                  </a:cubicBezTo>
                  <a:cubicBezTo>
                    <a:pt x="445" y="387"/>
                    <a:pt x="447" y="387"/>
                    <a:pt x="449" y="388"/>
                  </a:cubicBezTo>
                  <a:cubicBezTo>
                    <a:pt x="450" y="388"/>
                    <a:pt x="451" y="389"/>
                    <a:pt x="451" y="390"/>
                  </a:cubicBezTo>
                  <a:cubicBezTo>
                    <a:pt x="452" y="390"/>
                    <a:pt x="452" y="391"/>
                    <a:pt x="452" y="392"/>
                  </a:cubicBezTo>
                  <a:lnTo>
                    <a:pt x="452" y="580"/>
                  </a:lnTo>
                  <a:lnTo>
                    <a:pt x="489" y="580"/>
                  </a:lnTo>
                  <a:cubicBezTo>
                    <a:pt x="490" y="580"/>
                    <a:pt x="491" y="580"/>
                    <a:pt x="492" y="581"/>
                  </a:cubicBezTo>
                  <a:cubicBezTo>
                    <a:pt x="493" y="581"/>
                    <a:pt x="494" y="582"/>
                    <a:pt x="494" y="584"/>
                  </a:cubicBezTo>
                  <a:cubicBezTo>
                    <a:pt x="495" y="585"/>
                    <a:pt x="495" y="587"/>
                    <a:pt x="496" y="589"/>
                  </a:cubicBezTo>
                  <a:cubicBezTo>
                    <a:pt x="496" y="592"/>
                    <a:pt x="496" y="594"/>
                    <a:pt x="496" y="598"/>
                  </a:cubicBezTo>
                  <a:cubicBezTo>
                    <a:pt x="496" y="601"/>
                    <a:pt x="496" y="604"/>
                    <a:pt x="496" y="606"/>
                  </a:cubicBezTo>
                  <a:close/>
                  <a:moveTo>
                    <a:pt x="498" y="239"/>
                  </a:moveTo>
                  <a:cubicBezTo>
                    <a:pt x="495" y="253"/>
                    <a:pt x="491" y="266"/>
                    <a:pt x="484" y="276"/>
                  </a:cubicBezTo>
                  <a:cubicBezTo>
                    <a:pt x="477" y="286"/>
                    <a:pt x="469" y="294"/>
                    <a:pt x="458" y="300"/>
                  </a:cubicBezTo>
                  <a:cubicBezTo>
                    <a:pt x="448" y="305"/>
                    <a:pt x="435" y="308"/>
                    <a:pt x="419" y="308"/>
                  </a:cubicBezTo>
                  <a:cubicBezTo>
                    <a:pt x="404" y="308"/>
                    <a:pt x="391" y="305"/>
                    <a:pt x="381" y="300"/>
                  </a:cubicBezTo>
                  <a:cubicBezTo>
                    <a:pt x="371" y="295"/>
                    <a:pt x="363" y="287"/>
                    <a:pt x="357" y="277"/>
                  </a:cubicBezTo>
                  <a:cubicBezTo>
                    <a:pt x="351" y="267"/>
                    <a:pt x="346" y="255"/>
                    <a:pt x="344" y="240"/>
                  </a:cubicBezTo>
                  <a:cubicBezTo>
                    <a:pt x="342" y="226"/>
                    <a:pt x="340" y="209"/>
                    <a:pt x="340" y="191"/>
                  </a:cubicBezTo>
                  <a:cubicBezTo>
                    <a:pt x="340" y="173"/>
                    <a:pt x="342" y="157"/>
                    <a:pt x="345" y="142"/>
                  </a:cubicBezTo>
                  <a:cubicBezTo>
                    <a:pt x="348" y="127"/>
                    <a:pt x="353" y="115"/>
                    <a:pt x="359" y="105"/>
                  </a:cubicBezTo>
                  <a:cubicBezTo>
                    <a:pt x="366" y="94"/>
                    <a:pt x="375" y="86"/>
                    <a:pt x="385" y="81"/>
                  </a:cubicBezTo>
                  <a:cubicBezTo>
                    <a:pt x="396" y="75"/>
                    <a:pt x="409" y="73"/>
                    <a:pt x="424" y="73"/>
                  </a:cubicBezTo>
                  <a:cubicBezTo>
                    <a:pt x="439" y="73"/>
                    <a:pt x="452" y="75"/>
                    <a:pt x="462" y="81"/>
                  </a:cubicBezTo>
                  <a:cubicBezTo>
                    <a:pt x="473" y="86"/>
                    <a:pt x="481" y="94"/>
                    <a:pt x="487" y="104"/>
                  </a:cubicBezTo>
                  <a:cubicBezTo>
                    <a:pt x="493" y="114"/>
                    <a:pt x="497" y="126"/>
                    <a:pt x="499" y="140"/>
                  </a:cubicBezTo>
                  <a:cubicBezTo>
                    <a:pt x="502" y="155"/>
                    <a:pt x="503" y="171"/>
                    <a:pt x="503" y="189"/>
                  </a:cubicBezTo>
                  <a:cubicBezTo>
                    <a:pt x="503" y="208"/>
                    <a:pt x="501" y="224"/>
                    <a:pt x="498" y="239"/>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4" name="Rectangle 24">
              <a:extLst>
                <a:ext uri="{FF2B5EF4-FFF2-40B4-BE49-F238E27FC236}">
                  <a16:creationId xmlns:a16="http://schemas.microsoft.com/office/drawing/2014/main" id="{892B183B-941D-442A-A074-C26527B9C88A}"/>
                </a:ext>
              </a:extLst>
            </p:cNvPr>
            <p:cNvSpPr>
              <a:spLocks noChangeArrowheads="1"/>
            </p:cNvSpPr>
            <p:nvPr/>
          </p:nvSpPr>
          <p:spPr bwMode="auto">
            <a:xfrm>
              <a:off x="10473049" y="4797056"/>
              <a:ext cx="655772"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Storage blob</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5" name="Freeform 25">
              <a:extLst>
                <a:ext uri="{FF2B5EF4-FFF2-40B4-BE49-F238E27FC236}">
                  <a16:creationId xmlns:a16="http://schemas.microsoft.com/office/drawing/2014/main" id="{2C0FCA1F-4240-4EB2-8C8C-B824CBF8277E}"/>
                </a:ext>
              </a:extLst>
            </p:cNvPr>
            <p:cNvSpPr>
              <a:spLocks/>
            </p:cNvSpPr>
            <p:nvPr/>
          </p:nvSpPr>
          <p:spPr bwMode="auto">
            <a:xfrm>
              <a:off x="9175871" y="4694803"/>
              <a:ext cx="201126" cy="200281"/>
            </a:xfrm>
            <a:custGeom>
              <a:avLst/>
              <a:gdLst>
                <a:gd name="T0" fmla="*/ 901 w 1053"/>
                <a:gd name="T1" fmla="*/ 896 h 1048"/>
                <a:gd name="T2" fmla="*/ 157 w 1053"/>
                <a:gd name="T3" fmla="*/ 896 h 1048"/>
                <a:gd name="T4" fmla="*/ 157 w 1053"/>
                <a:gd name="T5" fmla="*/ 158 h 1048"/>
                <a:gd name="T6" fmla="*/ 304 w 1053"/>
                <a:gd name="T7" fmla="*/ 158 h 1048"/>
                <a:gd name="T8" fmla="*/ 276 w 1053"/>
                <a:gd name="T9" fmla="*/ 11 h 1048"/>
                <a:gd name="T10" fmla="*/ 276 w 1053"/>
                <a:gd name="T11" fmla="*/ 0 h 1048"/>
                <a:gd name="T12" fmla="*/ 0 w 1053"/>
                <a:gd name="T13" fmla="*/ 0 h 1048"/>
                <a:gd name="T14" fmla="*/ 0 w 1053"/>
                <a:gd name="T15" fmla="*/ 1048 h 1048"/>
                <a:gd name="T16" fmla="*/ 1053 w 1053"/>
                <a:gd name="T17" fmla="*/ 1048 h 1048"/>
                <a:gd name="T18" fmla="*/ 1053 w 1053"/>
                <a:gd name="T19" fmla="*/ 429 h 1048"/>
                <a:gd name="T20" fmla="*/ 901 w 1053"/>
                <a:gd name="T21" fmla="*/ 429 h 1048"/>
                <a:gd name="T22" fmla="*/ 901 w 1053"/>
                <a:gd name="T23" fmla="*/ 896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3" h="1048">
                  <a:moveTo>
                    <a:pt x="901" y="896"/>
                  </a:moveTo>
                  <a:lnTo>
                    <a:pt x="157" y="896"/>
                  </a:lnTo>
                  <a:lnTo>
                    <a:pt x="157" y="158"/>
                  </a:lnTo>
                  <a:lnTo>
                    <a:pt x="304" y="158"/>
                  </a:lnTo>
                  <a:cubicBezTo>
                    <a:pt x="287" y="114"/>
                    <a:pt x="276" y="65"/>
                    <a:pt x="276" y="11"/>
                  </a:cubicBezTo>
                  <a:cubicBezTo>
                    <a:pt x="276" y="11"/>
                    <a:pt x="276" y="6"/>
                    <a:pt x="276" y="0"/>
                  </a:cubicBezTo>
                  <a:lnTo>
                    <a:pt x="0" y="0"/>
                  </a:lnTo>
                  <a:lnTo>
                    <a:pt x="0" y="1048"/>
                  </a:lnTo>
                  <a:lnTo>
                    <a:pt x="1053" y="1048"/>
                  </a:lnTo>
                  <a:lnTo>
                    <a:pt x="1053" y="429"/>
                  </a:lnTo>
                  <a:lnTo>
                    <a:pt x="901" y="429"/>
                  </a:lnTo>
                  <a:lnTo>
                    <a:pt x="901" y="896"/>
                  </a:ln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6" name="Freeform 26">
              <a:extLst>
                <a:ext uri="{FF2B5EF4-FFF2-40B4-BE49-F238E27FC236}">
                  <a16:creationId xmlns:a16="http://schemas.microsoft.com/office/drawing/2014/main" id="{3359FC34-7052-46A3-B893-142E70B96EA6}"/>
                </a:ext>
              </a:extLst>
            </p:cNvPr>
            <p:cNvSpPr>
              <a:spLocks/>
            </p:cNvSpPr>
            <p:nvPr/>
          </p:nvSpPr>
          <p:spPr bwMode="auto">
            <a:xfrm>
              <a:off x="9400659" y="4694803"/>
              <a:ext cx="201126" cy="200281"/>
            </a:xfrm>
            <a:custGeom>
              <a:avLst/>
              <a:gdLst>
                <a:gd name="T0" fmla="*/ 760 w 1053"/>
                <a:gd name="T1" fmla="*/ 158 h 1048"/>
                <a:gd name="T2" fmla="*/ 895 w 1053"/>
                <a:gd name="T3" fmla="*/ 158 h 1048"/>
                <a:gd name="T4" fmla="*/ 895 w 1053"/>
                <a:gd name="T5" fmla="*/ 896 h 1048"/>
                <a:gd name="T6" fmla="*/ 152 w 1053"/>
                <a:gd name="T7" fmla="*/ 896 h 1048"/>
                <a:gd name="T8" fmla="*/ 152 w 1053"/>
                <a:gd name="T9" fmla="*/ 429 h 1048"/>
                <a:gd name="T10" fmla="*/ 0 w 1053"/>
                <a:gd name="T11" fmla="*/ 429 h 1048"/>
                <a:gd name="T12" fmla="*/ 0 w 1053"/>
                <a:gd name="T13" fmla="*/ 1048 h 1048"/>
                <a:gd name="T14" fmla="*/ 1053 w 1053"/>
                <a:gd name="T15" fmla="*/ 1048 h 1048"/>
                <a:gd name="T16" fmla="*/ 1053 w 1053"/>
                <a:gd name="T17" fmla="*/ 0 h 1048"/>
                <a:gd name="T18" fmla="*/ 722 w 1053"/>
                <a:gd name="T19" fmla="*/ 0 h 1048"/>
                <a:gd name="T20" fmla="*/ 760 w 1053"/>
                <a:gd name="T21" fmla="*/ 147 h 1048"/>
                <a:gd name="T22" fmla="*/ 760 w 1053"/>
                <a:gd name="T23" fmla="*/ 15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3" h="1048">
                  <a:moveTo>
                    <a:pt x="760" y="158"/>
                  </a:moveTo>
                  <a:lnTo>
                    <a:pt x="895" y="158"/>
                  </a:lnTo>
                  <a:lnTo>
                    <a:pt x="895" y="896"/>
                  </a:lnTo>
                  <a:lnTo>
                    <a:pt x="152" y="896"/>
                  </a:lnTo>
                  <a:lnTo>
                    <a:pt x="152" y="429"/>
                  </a:lnTo>
                  <a:lnTo>
                    <a:pt x="0" y="429"/>
                  </a:lnTo>
                  <a:lnTo>
                    <a:pt x="0" y="1048"/>
                  </a:lnTo>
                  <a:lnTo>
                    <a:pt x="1053" y="1048"/>
                  </a:lnTo>
                  <a:lnTo>
                    <a:pt x="1053" y="0"/>
                  </a:lnTo>
                  <a:lnTo>
                    <a:pt x="722" y="0"/>
                  </a:lnTo>
                  <a:cubicBezTo>
                    <a:pt x="749" y="44"/>
                    <a:pt x="760" y="92"/>
                    <a:pt x="760" y="147"/>
                  </a:cubicBezTo>
                  <a:cubicBezTo>
                    <a:pt x="760" y="152"/>
                    <a:pt x="760" y="152"/>
                    <a:pt x="760" y="158"/>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27F81B6C-D619-4C77-A719-59030760DFCC}"/>
                </a:ext>
              </a:extLst>
            </p:cNvPr>
            <p:cNvSpPr>
              <a:spLocks/>
            </p:cNvSpPr>
            <p:nvPr/>
          </p:nvSpPr>
          <p:spPr bwMode="auto">
            <a:xfrm>
              <a:off x="9176716" y="4471706"/>
              <a:ext cx="200281" cy="199436"/>
            </a:xfrm>
            <a:custGeom>
              <a:avLst/>
              <a:gdLst>
                <a:gd name="T0" fmla="*/ 152 w 1048"/>
                <a:gd name="T1" fmla="*/ 890 h 1047"/>
                <a:gd name="T2" fmla="*/ 152 w 1048"/>
                <a:gd name="T3" fmla="*/ 152 h 1047"/>
                <a:gd name="T4" fmla="*/ 896 w 1048"/>
                <a:gd name="T5" fmla="*/ 152 h 1047"/>
                <a:gd name="T6" fmla="*/ 896 w 1048"/>
                <a:gd name="T7" fmla="*/ 580 h 1047"/>
                <a:gd name="T8" fmla="*/ 1048 w 1048"/>
                <a:gd name="T9" fmla="*/ 504 h 1047"/>
                <a:gd name="T10" fmla="*/ 1048 w 1048"/>
                <a:gd name="T11" fmla="*/ 0 h 1047"/>
                <a:gd name="T12" fmla="*/ 0 w 1048"/>
                <a:gd name="T13" fmla="*/ 0 h 1047"/>
                <a:gd name="T14" fmla="*/ 0 w 1048"/>
                <a:gd name="T15" fmla="*/ 1047 h 1047"/>
                <a:gd name="T16" fmla="*/ 304 w 1048"/>
                <a:gd name="T17" fmla="*/ 1047 h 1047"/>
                <a:gd name="T18" fmla="*/ 402 w 1048"/>
                <a:gd name="T19" fmla="*/ 895 h 1047"/>
                <a:gd name="T20" fmla="*/ 152 w 1048"/>
                <a:gd name="T21" fmla="*/ 89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8" h="1047">
                  <a:moveTo>
                    <a:pt x="152" y="890"/>
                  </a:moveTo>
                  <a:lnTo>
                    <a:pt x="152" y="152"/>
                  </a:lnTo>
                  <a:lnTo>
                    <a:pt x="896" y="152"/>
                  </a:lnTo>
                  <a:lnTo>
                    <a:pt x="896" y="580"/>
                  </a:lnTo>
                  <a:cubicBezTo>
                    <a:pt x="945" y="548"/>
                    <a:pt x="993" y="521"/>
                    <a:pt x="1048" y="504"/>
                  </a:cubicBezTo>
                  <a:lnTo>
                    <a:pt x="1048" y="0"/>
                  </a:lnTo>
                  <a:lnTo>
                    <a:pt x="0" y="0"/>
                  </a:lnTo>
                  <a:lnTo>
                    <a:pt x="0" y="1047"/>
                  </a:lnTo>
                  <a:lnTo>
                    <a:pt x="304" y="1047"/>
                  </a:lnTo>
                  <a:cubicBezTo>
                    <a:pt x="326" y="988"/>
                    <a:pt x="358" y="939"/>
                    <a:pt x="402" y="895"/>
                  </a:cubicBezTo>
                  <a:lnTo>
                    <a:pt x="152" y="890"/>
                  </a:ln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64CBD8B9-4CEC-4703-973D-7C8C117FB2AB}"/>
                </a:ext>
              </a:extLst>
            </p:cNvPr>
            <p:cNvSpPr>
              <a:spLocks/>
            </p:cNvSpPr>
            <p:nvPr/>
          </p:nvSpPr>
          <p:spPr bwMode="auto">
            <a:xfrm>
              <a:off x="9400659" y="4470015"/>
              <a:ext cx="201126" cy="200281"/>
            </a:xfrm>
            <a:custGeom>
              <a:avLst/>
              <a:gdLst>
                <a:gd name="T0" fmla="*/ 152 w 1053"/>
                <a:gd name="T1" fmla="*/ 500 h 1048"/>
                <a:gd name="T2" fmla="*/ 152 w 1053"/>
                <a:gd name="T3" fmla="*/ 158 h 1048"/>
                <a:gd name="T4" fmla="*/ 895 w 1053"/>
                <a:gd name="T5" fmla="*/ 158 h 1048"/>
                <a:gd name="T6" fmla="*/ 895 w 1053"/>
                <a:gd name="T7" fmla="*/ 896 h 1048"/>
                <a:gd name="T8" fmla="*/ 575 w 1053"/>
                <a:gd name="T9" fmla="*/ 896 h 1048"/>
                <a:gd name="T10" fmla="*/ 597 w 1053"/>
                <a:gd name="T11" fmla="*/ 1042 h 1048"/>
                <a:gd name="T12" fmla="*/ 597 w 1053"/>
                <a:gd name="T13" fmla="*/ 1048 h 1048"/>
                <a:gd name="T14" fmla="*/ 1053 w 1053"/>
                <a:gd name="T15" fmla="*/ 1048 h 1048"/>
                <a:gd name="T16" fmla="*/ 1053 w 1053"/>
                <a:gd name="T17" fmla="*/ 0 h 1048"/>
                <a:gd name="T18" fmla="*/ 0 w 1053"/>
                <a:gd name="T19" fmla="*/ 0 h 1048"/>
                <a:gd name="T20" fmla="*/ 0 w 1053"/>
                <a:gd name="T21" fmla="*/ 483 h 1048"/>
                <a:gd name="T22" fmla="*/ 38 w 1053"/>
                <a:gd name="T23" fmla="*/ 483 h 1048"/>
                <a:gd name="T24" fmla="*/ 152 w 1053"/>
                <a:gd name="T25" fmla="*/ 50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3" h="1048">
                  <a:moveTo>
                    <a:pt x="152" y="500"/>
                  </a:moveTo>
                  <a:lnTo>
                    <a:pt x="152" y="158"/>
                  </a:lnTo>
                  <a:lnTo>
                    <a:pt x="895" y="158"/>
                  </a:lnTo>
                  <a:lnTo>
                    <a:pt x="895" y="896"/>
                  </a:lnTo>
                  <a:lnTo>
                    <a:pt x="575" y="896"/>
                  </a:lnTo>
                  <a:cubicBezTo>
                    <a:pt x="586" y="945"/>
                    <a:pt x="597" y="994"/>
                    <a:pt x="597" y="1042"/>
                  </a:cubicBezTo>
                  <a:cubicBezTo>
                    <a:pt x="597" y="1042"/>
                    <a:pt x="597" y="1048"/>
                    <a:pt x="597" y="1048"/>
                  </a:cubicBezTo>
                  <a:lnTo>
                    <a:pt x="1053" y="1048"/>
                  </a:lnTo>
                  <a:lnTo>
                    <a:pt x="1053" y="0"/>
                  </a:lnTo>
                  <a:lnTo>
                    <a:pt x="0" y="0"/>
                  </a:lnTo>
                  <a:lnTo>
                    <a:pt x="0" y="483"/>
                  </a:lnTo>
                  <a:cubicBezTo>
                    <a:pt x="11" y="483"/>
                    <a:pt x="27" y="483"/>
                    <a:pt x="38" y="483"/>
                  </a:cubicBezTo>
                  <a:cubicBezTo>
                    <a:pt x="76" y="483"/>
                    <a:pt x="114" y="489"/>
                    <a:pt x="152" y="500"/>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49" name="Freeform 29">
              <a:extLst>
                <a:ext uri="{FF2B5EF4-FFF2-40B4-BE49-F238E27FC236}">
                  <a16:creationId xmlns:a16="http://schemas.microsoft.com/office/drawing/2014/main" id="{871DCCBA-5183-460C-986C-F191953956C1}"/>
                </a:ext>
              </a:extLst>
            </p:cNvPr>
            <p:cNvSpPr>
              <a:spLocks/>
            </p:cNvSpPr>
            <p:nvPr/>
          </p:nvSpPr>
          <p:spPr bwMode="auto">
            <a:xfrm>
              <a:off x="9251927" y="4583254"/>
              <a:ext cx="272112" cy="170703"/>
            </a:xfrm>
            <a:custGeom>
              <a:avLst/>
              <a:gdLst>
                <a:gd name="T0" fmla="*/ 1423 w 1423"/>
                <a:gd name="T1" fmla="*/ 733 h 896"/>
                <a:gd name="T2" fmla="*/ 1260 w 1423"/>
                <a:gd name="T3" fmla="*/ 564 h 896"/>
                <a:gd name="T4" fmla="*/ 1238 w 1423"/>
                <a:gd name="T5" fmla="*/ 564 h 896"/>
                <a:gd name="T6" fmla="*/ 1254 w 1423"/>
                <a:gd name="T7" fmla="*/ 445 h 896"/>
                <a:gd name="T8" fmla="*/ 815 w 1423"/>
                <a:gd name="T9" fmla="*/ 0 h 896"/>
                <a:gd name="T10" fmla="*/ 397 w 1423"/>
                <a:gd name="T11" fmla="*/ 304 h 896"/>
                <a:gd name="T12" fmla="*/ 299 w 1423"/>
                <a:gd name="T13" fmla="*/ 288 h 896"/>
                <a:gd name="T14" fmla="*/ 0 w 1423"/>
                <a:gd name="T15" fmla="*/ 592 h 896"/>
                <a:gd name="T16" fmla="*/ 299 w 1423"/>
                <a:gd name="T17" fmla="*/ 896 h 896"/>
                <a:gd name="T18" fmla="*/ 1276 w 1423"/>
                <a:gd name="T19" fmla="*/ 896 h 896"/>
                <a:gd name="T20" fmla="*/ 1423 w 1423"/>
                <a:gd name="T21" fmla="*/ 733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3" h="896">
                  <a:moveTo>
                    <a:pt x="1423" y="733"/>
                  </a:moveTo>
                  <a:cubicBezTo>
                    <a:pt x="1423" y="640"/>
                    <a:pt x="1347" y="564"/>
                    <a:pt x="1260" y="564"/>
                  </a:cubicBezTo>
                  <a:cubicBezTo>
                    <a:pt x="1254" y="564"/>
                    <a:pt x="1249" y="564"/>
                    <a:pt x="1238" y="564"/>
                  </a:cubicBezTo>
                  <a:cubicBezTo>
                    <a:pt x="1249" y="526"/>
                    <a:pt x="1254" y="488"/>
                    <a:pt x="1254" y="445"/>
                  </a:cubicBezTo>
                  <a:cubicBezTo>
                    <a:pt x="1254" y="201"/>
                    <a:pt x="1059" y="0"/>
                    <a:pt x="815" y="0"/>
                  </a:cubicBezTo>
                  <a:cubicBezTo>
                    <a:pt x="619" y="0"/>
                    <a:pt x="456" y="125"/>
                    <a:pt x="397" y="304"/>
                  </a:cubicBezTo>
                  <a:cubicBezTo>
                    <a:pt x="364" y="293"/>
                    <a:pt x="331" y="288"/>
                    <a:pt x="299" y="288"/>
                  </a:cubicBezTo>
                  <a:cubicBezTo>
                    <a:pt x="131" y="288"/>
                    <a:pt x="0" y="423"/>
                    <a:pt x="0" y="592"/>
                  </a:cubicBezTo>
                  <a:cubicBezTo>
                    <a:pt x="0" y="760"/>
                    <a:pt x="136" y="896"/>
                    <a:pt x="299" y="896"/>
                  </a:cubicBezTo>
                  <a:lnTo>
                    <a:pt x="1276" y="896"/>
                  </a:lnTo>
                  <a:cubicBezTo>
                    <a:pt x="1358" y="890"/>
                    <a:pt x="1423" y="820"/>
                    <a:pt x="1423" y="733"/>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0" name="Rectangle 30">
              <a:extLst>
                <a:ext uri="{FF2B5EF4-FFF2-40B4-BE49-F238E27FC236}">
                  <a16:creationId xmlns:a16="http://schemas.microsoft.com/office/drawing/2014/main" id="{0E067E46-10F6-4C99-8121-95C3AEA5A7A0}"/>
                </a:ext>
              </a:extLst>
            </p:cNvPr>
            <p:cNvSpPr>
              <a:spLocks noChangeArrowheads="1"/>
            </p:cNvSpPr>
            <p:nvPr/>
          </p:nvSpPr>
          <p:spPr bwMode="auto">
            <a:xfrm>
              <a:off x="9151364" y="4880718"/>
              <a:ext cx="598308"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App Service</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1" name="Freeform 31">
              <a:extLst>
                <a:ext uri="{FF2B5EF4-FFF2-40B4-BE49-F238E27FC236}">
                  <a16:creationId xmlns:a16="http://schemas.microsoft.com/office/drawing/2014/main" id="{77FE2EAE-F176-4DEB-9183-03214BEEA39E}"/>
                </a:ext>
              </a:extLst>
            </p:cNvPr>
            <p:cNvSpPr>
              <a:spLocks/>
            </p:cNvSpPr>
            <p:nvPr/>
          </p:nvSpPr>
          <p:spPr bwMode="auto">
            <a:xfrm>
              <a:off x="6131841" y="4733676"/>
              <a:ext cx="158028" cy="172394"/>
            </a:xfrm>
            <a:custGeom>
              <a:avLst/>
              <a:gdLst>
                <a:gd name="T0" fmla="*/ 315 w 830"/>
                <a:gd name="T1" fmla="*/ 50 h 903"/>
                <a:gd name="T2" fmla="*/ 55 w 830"/>
                <a:gd name="T3" fmla="*/ 541 h 903"/>
                <a:gd name="T4" fmla="*/ 515 w 830"/>
                <a:gd name="T5" fmla="*/ 854 h 903"/>
                <a:gd name="T6" fmla="*/ 775 w 830"/>
                <a:gd name="T7" fmla="*/ 362 h 903"/>
                <a:gd name="T8" fmla="*/ 315 w 830"/>
                <a:gd name="T9" fmla="*/ 50 h 903"/>
              </a:gdLst>
              <a:ahLst/>
              <a:cxnLst>
                <a:cxn ang="0">
                  <a:pos x="T0" y="T1"/>
                </a:cxn>
                <a:cxn ang="0">
                  <a:pos x="T2" y="T3"/>
                </a:cxn>
                <a:cxn ang="0">
                  <a:pos x="T4" y="T5"/>
                </a:cxn>
                <a:cxn ang="0">
                  <a:pos x="T6" y="T7"/>
                </a:cxn>
                <a:cxn ang="0">
                  <a:pos x="T8" y="T9"/>
                </a:cxn>
              </a:cxnLst>
              <a:rect l="0" t="0" r="r" b="b"/>
              <a:pathLst>
                <a:path w="830" h="903">
                  <a:moveTo>
                    <a:pt x="315" y="50"/>
                  </a:moveTo>
                  <a:cubicBezTo>
                    <a:pt x="116" y="99"/>
                    <a:pt x="0" y="319"/>
                    <a:pt x="55" y="541"/>
                  </a:cubicBezTo>
                  <a:cubicBezTo>
                    <a:pt x="111" y="763"/>
                    <a:pt x="317" y="903"/>
                    <a:pt x="515" y="854"/>
                  </a:cubicBezTo>
                  <a:cubicBezTo>
                    <a:pt x="714" y="804"/>
                    <a:pt x="830" y="584"/>
                    <a:pt x="775" y="362"/>
                  </a:cubicBezTo>
                  <a:cubicBezTo>
                    <a:pt x="720" y="140"/>
                    <a:pt x="514" y="0"/>
                    <a:pt x="315" y="50"/>
                  </a:cubicBezTo>
                </a:path>
              </a:pathLst>
            </a:custGeom>
            <a:solidFill>
              <a:srgbClr val="7F7F7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2" name="Freeform 32">
              <a:extLst>
                <a:ext uri="{FF2B5EF4-FFF2-40B4-BE49-F238E27FC236}">
                  <a16:creationId xmlns:a16="http://schemas.microsoft.com/office/drawing/2014/main" id="{8131E894-A5DA-4DBF-AFEE-6C4499E6B086}"/>
                </a:ext>
              </a:extLst>
            </p:cNvPr>
            <p:cNvSpPr>
              <a:spLocks/>
            </p:cNvSpPr>
            <p:nvPr/>
          </p:nvSpPr>
          <p:spPr bwMode="auto">
            <a:xfrm>
              <a:off x="6065925" y="4899309"/>
              <a:ext cx="259436" cy="111549"/>
            </a:xfrm>
            <a:custGeom>
              <a:avLst/>
              <a:gdLst>
                <a:gd name="T0" fmla="*/ 1087 w 1359"/>
                <a:gd name="T1" fmla="*/ 47 h 587"/>
                <a:gd name="T2" fmla="*/ 952 w 1359"/>
                <a:gd name="T3" fmla="*/ 142 h 587"/>
                <a:gd name="T4" fmla="*/ 677 w 1359"/>
                <a:gd name="T5" fmla="*/ 142 h 587"/>
                <a:gd name="T6" fmla="*/ 356 w 1359"/>
                <a:gd name="T7" fmla="*/ 0 h 587"/>
                <a:gd name="T8" fmla="*/ 0 w 1359"/>
                <a:gd name="T9" fmla="*/ 587 h 587"/>
                <a:gd name="T10" fmla="*/ 1359 w 1359"/>
                <a:gd name="T11" fmla="*/ 587 h 587"/>
                <a:gd name="T12" fmla="*/ 1269 w 1359"/>
                <a:gd name="T13" fmla="*/ 217 h 587"/>
                <a:gd name="T14" fmla="*/ 1087 w 1359"/>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9" h="587">
                  <a:moveTo>
                    <a:pt x="1087" y="47"/>
                  </a:moveTo>
                  <a:cubicBezTo>
                    <a:pt x="1049" y="45"/>
                    <a:pt x="1007" y="116"/>
                    <a:pt x="952" y="142"/>
                  </a:cubicBezTo>
                  <a:cubicBezTo>
                    <a:pt x="896" y="167"/>
                    <a:pt x="836" y="218"/>
                    <a:pt x="677" y="142"/>
                  </a:cubicBezTo>
                  <a:cubicBezTo>
                    <a:pt x="517" y="65"/>
                    <a:pt x="492" y="0"/>
                    <a:pt x="356" y="0"/>
                  </a:cubicBezTo>
                  <a:cubicBezTo>
                    <a:pt x="221" y="0"/>
                    <a:pt x="4" y="239"/>
                    <a:pt x="0" y="587"/>
                  </a:cubicBezTo>
                  <a:lnTo>
                    <a:pt x="1359" y="587"/>
                  </a:lnTo>
                  <a:cubicBezTo>
                    <a:pt x="1356" y="587"/>
                    <a:pt x="1343" y="348"/>
                    <a:pt x="1269" y="217"/>
                  </a:cubicBezTo>
                  <a:cubicBezTo>
                    <a:pt x="1174" y="52"/>
                    <a:pt x="1123" y="50"/>
                    <a:pt x="1087" y="47"/>
                  </a:cubicBezTo>
                  <a:close/>
                </a:path>
              </a:pathLst>
            </a:custGeom>
            <a:solidFill>
              <a:srgbClr val="7F7F7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3" name="Rectangle 33">
              <a:extLst>
                <a:ext uri="{FF2B5EF4-FFF2-40B4-BE49-F238E27FC236}">
                  <a16:creationId xmlns:a16="http://schemas.microsoft.com/office/drawing/2014/main" id="{B9D2D3B4-C163-482C-9B5D-2160C7D4DACA}"/>
                </a:ext>
              </a:extLst>
            </p:cNvPr>
            <p:cNvSpPr>
              <a:spLocks noChangeArrowheads="1"/>
            </p:cNvSpPr>
            <p:nvPr/>
          </p:nvSpPr>
          <p:spPr bwMode="auto">
            <a:xfrm>
              <a:off x="6106489" y="5037900"/>
              <a:ext cx="229013"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7F7F7F"/>
                  </a:solidFill>
                  <a:effectLst/>
                  <a:uLnTx/>
                  <a:uFillTx/>
                  <a:latin typeface="Segoe UI"/>
                  <a:ea typeface="+mn-ea"/>
                  <a:cs typeface="+mn-cs"/>
                </a:rPr>
                <a:t>User</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4" name="Freeform 34">
              <a:extLst>
                <a:ext uri="{FF2B5EF4-FFF2-40B4-BE49-F238E27FC236}">
                  <a16:creationId xmlns:a16="http://schemas.microsoft.com/office/drawing/2014/main" id="{19DC835A-771F-4CDC-A0DE-BAD42CC640AA}"/>
                </a:ext>
              </a:extLst>
            </p:cNvPr>
            <p:cNvSpPr>
              <a:spLocks noEditPoints="1"/>
            </p:cNvSpPr>
            <p:nvPr/>
          </p:nvSpPr>
          <p:spPr bwMode="auto">
            <a:xfrm>
              <a:off x="6595881" y="3798187"/>
              <a:ext cx="214647" cy="320280"/>
            </a:xfrm>
            <a:custGeom>
              <a:avLst/>
              <a:gdLst>
                <a:gd name="T0" fmla="*/ 1013 w 1121"/>
                <a:gd name="T1" fmla="*/ 0 h 1680"/>
                <a:gd name="T2" fmla="*/ 108 w 1121"/>
                <a:gd name="T3" fmla="*/ 0 h 1680"/>
                <a:gd name="T4" fmla="*/ 0 w 1121"/>
                <a:gd name="T5" fmla="*/ 114 h 1680"/>
                <a:gd name="T6" fmla="*/ 0 w 1121"/>
                <a:gd name="T7" fmla="*/ 1566 h 1680"/>
                <a:gd name="T8" fmla="*/ 108 w 1121"/>
                <a:gd name="T9" fmla="*/ 1680 h 1680"/>
                <a:gd name="T10" fmla="*/ 1013 w 1121"/>
                <a:gd name="T11" fmla="*/ 1680 h 1680"/>
                <a:gd name="T12" fmla="*/ 1120 w 1121"/>
                <a:gd name="T13" fmla="*/ 1566 h 1680"/>
                <a:gd name="T14" fmla="*/ 1120 w 1121"/>
                <a:gd name="T15" fmla="*/ 114 h 1680"/>
                <a:gd name="T16" fmla="*/ 1013 w 1121"/>
                <a:gd name="T17" fmla="*/ 0 h 1680"/>
                <a:gd name="T18" fmla="*/ 395 w 1121"/>
                <a:gd name="T19" fmla="*/ 76 h 1680"/>
                <a:gd name="T20" fmla="*/ 737 w 1121"/>
                <a:gd name="T21" fmla="*/ 76 h 1680"/>
                <a:gd name="T22" fmla="*/ 785 w 1121"/>
                <a:gd name="T23" fmla="*/ 102 h 1680"/>
                <a:gd name="T24" fmla="*/ 737 w 1121"/>
                <a:gd name="T25" fmla="*/ 124 h 1680"/>
                <a:gd name="T26" fmla="*/ 395 w 1121"/>
                <a:gd name="T27" fmla="*/ 124 h 1680"/>
                <a:gd name="T28" fmla="*/ 346 w 1121"/>
                <a:gd name="T29" fmla="*/ 102 h 1680"/>
                <a:gd name="T30" fmla="*/ 395 w 1121"/>
                <a:gd name="T31" fmla="*/ 76 h 1680"/>
                <a:gd name="T32" fmla="*/ 662 w 1121"/>
                <a:gd name="T33" fmla="*/ 1560 h 1680"/>
                <a:gd name="T34" fmla="*/ 472 w 1121"/>
                <a:gd name="T35" fmla="*/ 1560 h 1680"/>
                <a:gd name="T36" fmla="*/ 437 w 1121"/>
                <a:gd name="T37" fmla="*/ 1520 h 1680"/>
                <a:gd name="T38" fmla="*/ 472 w 1121"/>
                <a:gd name="T39" fmla="*/ 1480 h 1680"/>
                <a:gd name="T40" fmla="*/ 662 w 1121"/>
                <a:gd name="T41" fmla="*/ 1480 h 1680"/>
                <a:gd name="T42" fmla="*/ 698 w 1121"/>
                <a:gd name="T43" fmla="*/ 1520 h 1680"/>
                <a:gd name="T44" fmla="*/ 662 w 1121"/>
                <a:gd name="T45" fmla="*/ 1560 h 1680"/>
                <a:gd name="T46" fmla="*/ 1000 w 1121"/>
                <a:gd name="T47" fmla="*/ 1400 h 1680"/>
                <a:gd name="T48" fmla="*/ 120 w 1121"/>
                <a:gd name="T49" fmla="*/ 1400 h 1680"/>
                <a:gd name="T50" fmla="*/ 120 w 1121"/>
                <a:gd name="T51" fmla="*/ 200 h 1680"/>
                <a:gd name="T52" fmla="*/ 1000 w 1121"/>
                <a:gd name="T53" fmla="*/ 200 h 1680"/>
                <a:gd name="T54" fmla="*/ 1000 w 1121"/>
                <a:gd name="T55" fmla="*/ 140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1" h="1680">
                  <a:moveTo>
                    <a:pt x="1013" y="0"/>
                  </a:moveTo>
                  <a:lnTo>
                    <a:pt x="108" y="0"/>
                  </a:lnTo>
                  <a:cubicBezTo>
                    <a:pt x="48" y="0"/>
                    <a:pt x="0" y="52"/>
                    <a:pt x="0" y="114"/>
                  </a:cubicBezTo>
                  <a:lnTo>
                    <a:pt x="0" y="1566"/>
                  </a:lnTo>
                  <a:cubicBezTo>
                    <a:pt x="0" y="1630"/>
                    <a:pt x="48" y="1680"/>
                    <a:pt x="108" y="1680"/>
                  </a:cubicBezTo>
                  <a:lnTo>
                    <a:pt x="1013" y="1680"/>
                  </a:lnTo>
                  <a:cubicBezTo>
                    <a:pt x="1072" y="1680"/>
                    <a:pt x="1120" y="1630"/>
                    <a:pt x="1120" y="1566"/>
                  </a:cubicBezTo>
                  <a:lnTo>
                    <a:pt x="1120" y="114"/>
                  </a:lnTo>
                  <a:cubicBezTo>
                    <a:pt x="1121" y="52"/>
                    <a:pt x="1073" y="0"/>
                    <a:pt x="1013" y="0"/>
                  </a:cubicBezTo>
                  <a:close/>
                  <a:moveTo>
                    <a:pt x="395" y="76"/>
                  </a:moveTo>
                  <a:lnTo>
                    <a:pt x="737" y="76"/>
                  </a:lnTo>
                  <a:cubicBezTo>
                    <a:pt x="763" y="76"/>
                    <a:pt x="785" y="79"/>
                    <a:pt x="785" y="102"/>
                  </a:cubicBezTo>
                  <a:cubicBezTo>
                    <a:pt x="785" y="124"/>
                    <a:pt x="763" y="124"/>
                    <a:pt x="737" y="124"/>
                  </a:cubicBezTo>
                  <a:lnTo>
                    <a:pt x="395" y="124"/>
                  </a:lnTo>
                  <a:cubicBezTo>
                    <a:pt x="368" y="124"/>
                    <a:pt x="346" y="124"/>
                    <a:pt x="346" y="102"/>
                  </a:cubicBezTo>
                  <a:cubicBezTo>
                    <a:pt x="346" y="79"/>
                    <a:pt x="368" y="76"/>
                    <a:pt x="395" y="76"/>
                  </a:cubicBezTo>
                  <a:close/>
                  <a:moveTo>
                    <a:pt x="662" y="1560"/>
                  </a:moveTo>
                  <a:lnTo>
                    <a:pt x="472" y="1560"/>
                  </a:lnTo>
                  <a:cubicBezTo>
                    <a:pt x="453" y="1560"/>
                    <a:pt x="437" y="1543"/>
                    <a:pt x="437" y="1520"/>
                  </a:cubicBezTo>
                  <a:cubicBezTo>
                    <a:pt x="437" y="1498"/>
                    <a:pt x="453" y="1480"/>
                    <a:pt x="472" y="1480"/>
                  </a:cubicBezTo>
                  <a:lnTo>
                    <a:pt x="662" y="1480"/>
                  </a:lnTo>
                  <a:cubicBezTo>
                    <a:pt x="682" y="1480"/>
                    <a:pt x="698" y="1498"/>
                    <a:pt x="698" y="1520"/>
                  </a:cubicBezTo>
                  <a:cubicBezTo>
                    <a:pt x="698" y="1543"/>
                    <a:pt x="681" y="1560"/>
                    <a:pt x="662" y="1560"/>
                  </a:cubicBezTo>
                  <a:close/>
                  <a:moveTo>
                    <a:pt x="1000" y="1400"/>
                  </a:moveTo>
                  <a:lnTo>
                    <a:pt x="120" y="1400"/>
                  </a:lnTo>
                  <a:lnTo>
                    <a:pt x="120" y="200"/>
                  </a:lnTo>
                  <a:lnTo>
                    <a:pt x="1000" y="200"/>
                  </a:lnTo>
                  <a:lnTo>
                    <a:pt x="1000" y="1400"/>
                  </a:lnTo>
                  <a:close/>
                </a:path>
              </a:pathLst>
            </a:custGeom>
            <a:solidFill>
              <a:srgbClr val="7F7F7F"/>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5" name="Rectangle 35">
              <a:extLst>
                <a:ext uri="{FF2B5EF4-FFF2-40B4-BE49-F238E27FC236}">
                  <a16:creationId xmlns:a16="http://schemas.microsoft.com/office/drawing/2014/main" id="{DB19934D-D815-44DE-BBCB-082CDC381A26}"/>
                </a:ext>
              </a:extLst>
            </p:cNvPr>
            <p:cNvSpPr>
              <a:spLocks noChangeArrowheads="1"/>
            </p:cNvSpPr>
            <p:nvPr/>
          </p:nvSpPr>
          <p:spPr bwMode="auto">
            <a:xfrm>
              <a:off x="6576445" y="4104102"/>
              <a:ext cx="323661"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7F7F7F"/>
                  </a:solidFill>
                  <a:effectLst/>
                  <a:uLnTx/>
                  <a:uFillTx/>
                  <a:latin typeface="Segoe UI"/>
                  <a:ea typeface="+mn-ea"/>
                  <a:cs typeface="+mn-cs"/>
                </a:rPr>
                <a:t>Phone</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6" name="Rectangle 36">
              <a:extLst>
                <a:ext uri="{FF2B5EF4-FFF2-40B4-BE49-F238E27FC236}">
                  <a16:creationId xmlns:a16="http://schemas.microsoft.com/office/drawing/2014/main" id="{B3BC9996-81FF-4837-ABFA-140DB7FA6131}"/>
                </a:ext>
              </a:extLst>
            </p:cNvPr>
            <p:cNvSpPr>
              <a:spLocks noChangeArrowheads="1"/>
            </p:cNvSpPr>
            <p:nvPr/>
          </p:nvSpPr>
          <p:spPr bwMode="auto">
            <a:xfrm>
              <a:off x="6518135" y="4775085"/>
              <a:ext cx="354083" cy="3033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7" name="Rectangle 37">
              <a:extLst>
                <a:ext uri="{FF2B5EF4-FFF2-40B4-BE49-F238E27FC236}">
                  <a16:creationId xmlns:a16="http://schemas.microsoft.com/office/drawing/2014/main" id="{950F784A-98E3-4A0A-85B4-7CEB1CE6144F}"/>
                </a:ext>
              </a:extLst>
            </p:cNvPr>
            <p:cNvSpPr>
              <a:spLocks noChangeArrowheads="1"/>
            </p:cNvSpPr>
            <p:nvPr/>
          </p:nvSpPr>
          <p:spPr bwMode="auto">
            <a:xfrm>
              <a:off x="6528276" y="4785225"/>
              <a:ext cx="333802" cy="28309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8" name="Rectangle 38">
              <a:extLst>
                <a:ext uri="{FF2B5EF4-FFF2-40B4-BE49-F238E27FC236}">
                  <a16:creationId xmlns:a16="http://schemas.microsoft.com/office/drawing/2014/main" id="{1F1468BD-FB46-446F-81F9-7B425CECF988}"/>
                </a:ext>
              </a:extLst>
            </p:cNvPr>
            <p:cNvSpPr>
              <a:spLocks noChangeArrowheads="1"/>
            </p:cNvSpPr>
            <p:nvPr/>
          </p:nvSpPr>
          <p:spPr bwMode="auto">
            <a:xfrm>
              <a:off x="6538416" y="4852831"/>
              <a:ext cx="313520" cy="205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59" name="Rectangle 39">
              <a:extLst>
                <a:ext uri="{FF2B5EF4-FFF2-40B4-BE49-F238E27FC236}">
                  <a16:creationId xmlns:a16="http://schemas.microsoft.com/office/drawing/2014/main" id="{A32B521E-7A7A-4E3D-862A-E109E069480A}"/>
                </a:ext>
              </a:extLst>
            </p:cNvPr>
            <p:cNvSpPr>
              <a:spLocks noChangeArrowheads="1"/>
            </p:cNvSpPr>
            <p:nvPr/>
          </p:nvSpPr>
          <p:spPr bwMode="auto">
            <a:xfrm>
              <a:off x="6656726" y="4873112"/>
              <a:ext cx="81972" cy="5661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0" name="Rectangle 40">
              <a:extLst>
                <a:ext uri="{FF2B5EF4-FFF2-40B4-BE49-F238E27FC236}">
                  <a16:creationId xmlns:a16="http://schemas.microsoft.com/office/drawing/2014/main" id="{434745E3-D23E-4A8C-8F75-20446F39DC91}"/>
                </a:ext>
              </a:extLst>
            </p:cNvPr>
            <p:cNvSpPr>
              <a:spLocks noChangeArrowheads="1"/>
            </p:cNvSpPr>
            <p:nvPr/>
          </p:nvSpPr>
          <p:spPr bwMode="auto">
            <a:xfrm>
              <a:off x="6574754" y="4990577"/>
              <a:ext cx="61690" cy="4647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1" name="Rectangle 41">
              <a:extLst>
                <a:ext uri="{FF2B5EF4-FFF2-40B4-BE49-F238E27FC236}">
                  <a16:creationId xmlns:a16="http://schemas.microsoft.com/office/drawing/2014/main" id="{07006B12-2DA7-4275-BDDC-0A2DADB3A4AA}"/>
                </a:ext>
              </a:extLst>
            </p:cNvPr>
            <p:cNvSpPr>
              <a:spLocks noChangeArrowheads="1"/>
            </p:cNvSpPr>
            <p:nvPr/>
          </p:nvSpPr>
          <p:spPr bwMode="auto">
            <a:xfrm>
              <a:off x="6666867" y="4990577"/>
              <a:ext cx="61690" cy="4647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2" name="Rectangle 42">
              <a:extLst>
                <a:ext uri="{FF2B5EF4-FFF2-40B4-BE49-F238E27FC236}">
                  <a16:creationId xmlns:a16="http://schemas.microsoft.com/office/drawing/2014/main" id="{9B7CE282-FAB2-4F9E-B5FA-D5F88746B647}"/>
                </a:ext>
              </a:extLst>
            </p:cNvPr>
            <p:cNvSpPr>
              <a:spLocks noChangeArrowheads="1"/>
            </p:cNvSpPr>
            <p:nvPr/>
          </p:nvSpPr>
          <p:spPr bwMode="auto">
            <a:xfrm>
              <a:off x="6758979" y="4990577"/>
              <a:ext cx="61690" cy="4647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3" name="Rectangle 43">
              <a:extLst>
                <a:ext uri="{FF2B5EF4-FFF2-40B4-BE49-F238E27FC236}">
                  <a16:creationId xmlns:a16="http://schemas.microsoft.com/office/drawing/2014/main" id="{17171067-6546-4E98-9337-A307C364E37E}"/>
                </a:ext>
              </a:extLst>
            </p:cNvPr>
            <p:cNvSpPr>
              <a:spLocks noChangeArrowheads="1"/>
            </p:cNvSpPr>
            <p:nvPr/>
          </p:nvSpPr>
          <p:spPr bwMode="auto">
            <a:xfrm>
              <a:off x="6692219" y="4918746"/>
              <a:ext cx="10986" cy="77746"/>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4" name="Rectangle 44">
              <a:extLst>
                <a:ext uri="{FF2B5EF4-FFF2-40B4-BE49-F238E27FC236}">
                  <a16:creationId xmlns:a16="http://schemas.microsoft.com/office/drawing/2014/main" id="{18CA09DD-BAB1-4242-9D89-476ABD36F419}"/>
                </a:ext>
              </a:extLst>
            </p:cNvPr>
            <p:cNvSpPr>
              <a:spLocks noChangeArrowheads="1"/>
            </p:cNvSpPr>
            <p:nvPr/>
          </p:nvSpPr>
          <p:spPr bwMode="auto">
            <a:xfrm>
              <a:off x="6600106" y="4960154"/>
              <a:ext cx="10141" cy="3042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5" name="Rectangle 45">
              <a:extLst>
                <a:ext uri="{FF2B5EF4-FFF2-40B4-BE49-F238E27FC236}">
                  <a16:creationId xmlns:a16="http://schemas.microsoft.com/office/drawing/2014/main" id="{E815891E-E7F3-4E81-A853-94287836B9EA}"/>
                </a:ext>
              </a:extLst>
            </p:cNvPr>
            <p:cNvSpPr>
              <a:spLocks noChangeArrowheads="1"/>
            </p:cNvSpPr>
            <p:nvPr/>
          </p:nvSpPr>
          <p:spPr bwMode="auto">
            <a:xfrm>
              <a:off x="6600106" y="4955084"/>
              <a:ext cx="195211" cy="1014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6" name="Rectangle 46">
              <a:extLst>
                <a:ext uri="{FF2B5EF4-FFF2-40B4-BE49-F238E27FC236}">
                  <a16:creationId xmlns:a16="http://schemas.microsoft.com/office/drawing/2014/main" id="{A1876015-D2D7-470C-B93F-73EBA652ABFF}"/>
                </a:ext>
              </a:extLst>
            </p:cNvPr>
            <p:cNvSpPr>
              <a:spLocks noChangeArrowheads="1"/>
            </p:cNvSpPr>
            <p:nvPr/>
          </p:nvSpPr>
          <p:spPr bwMode="auto">
            <a:xfrm>
              <a:off x="6785176" y="4960154"/>
              <a:ext cx="10141" cy="3042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7" name="Oval 47">
              <a:extLst>
                <a:ext uri="{FF2B5EF4-FFF2-40B4-BE49-F238E27FC236}">
                  <a16:creationId xmlns:a16="http://schemas.microsoft.com/office/drawing/2014/main" id="{57615ECD-4369-4D1D-ACFE-3926232386DC}"/>
                </a:ext>
              </a:extLst>
            </p:cNvPr>
            <p:cNvSpPr>
              <a:spLocks noChangeArrowheads="1"/>
            </p:cNvSpPr>
            <p:nvPr/>
          </p:nvSpPr>
          <p:spPr bwMode="auto">
            <a:xfrm>
              <a:off x="6708275" y="4913676"/>
              <a:ext cx="230703" cy="231548"/>
            </a:xfrm>
            <a:prstGeom prst="ellipse">
              <a:avLst/>
            </a:prstGeom>
            <a:solidFill>
              <a:srgbClr val="FFFFFF"/>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8" name="Freeform 48">
              <a:extLst>
                <a:ext uri="{FF2B5EF4-FFF2-40B4-BE49-F238E27FC236}">
                  <a16:creationId xmlns:a16="http://schemas.microsoft.com/office/drawing/2014/main" id="{952A0F44-308C-4CCF-8FF7-2A957DE034D7}"/>
                </a:ext>
              </a:extLst>
            </p:cNvPr>
            <p:cNvSpPr>
              <a:spLocks noEditPoints="1"/>
            </p:cNvSpPr>
            <p:nvPr/>
          </p:nvSpPr>
          <p:spPr bwMode="auto">
            <a:xfrm>
              <a:off x="6719261" y="4924661"/>
              <a:ext cx="209577" cy="210422"/>
            </a:xfrm>
            <a:custGeom>
              <a:avLst/>
              <a:gdLst>
                <a:gd name="T0" fmla="*/ 550 w 1099"/>
                <a:gd name="T1" fmla="*/ 0 h 1099"/>
                <a:gd name="T2" fmla="*/ 0 w 1099"/>
                <a:gd name="T3" fmla="*/ 550 h 1099"/>
                <a:gd name="T4" fmla="*/ 550 w 1099"/>
                <a:gd name="T5" fmla="*/ 1099 h 1099"/>
                <a:gd name="T6" fmla="*/ 1099 w 1099"/>
                <a:gd name="T7" fmla="*/ 550 h 1099"/>
                <a:gd name="T8" fmla="*/ 550 w 1099"/>
                <a:gd name="T9" fmla="*/ 0 h 1099"/>
                <a:gd name="T10" fmla="*/ 550 w 1099"/>
                <a:gd name="T11" fmla="*/ 1046 h 1099"/>
                <a:gd name="T12" fmla="*/ 386 w 1099"/>
                <a:gd name="T13" fmla="*/ 808 h 1099"/>
                <a:gd name="T14" fmla="*/ 550 w 1099"/>
                <a:gd name="T15" fmla="*/ 796 h 1099"/>
                <a:gd name="T16" fmla="*/ 713 w 1099"/>
                <a:gd name="T17" fmla="*/ 808 h 1099"/>
                <a:gd name="T18" fmla="*/ 550 w 1099"/>
                <a:gd name="T19" fmla="*/ 1046 h 1099"/>
                <a:gd name="T20" fmla="*/ 550 w 1099"/>
                <a:gd name="T21" fmla="*/ 743 h 1099"/>
                <a:gd name="T22" fmla="*/ 375 w 1099"/>
                <a:gd name="T23" fmla="*/ 756 h 1099"/>
                <a:gd name="T24" fmla="*/ 357 w 1099"/>
                <a:gd name="T25" fmla="*/ 561 h 1099"/>
                <a:gd name="T26" fmla="*/ 743 w 1099"/>
                <a:gd name="T27" fmla="*/ 561 h 1099"/>
                <a:gd name="T28" fmla="*/ 724 w 1099"/>
                <a:gd name="T29" fmla="*/ 756 h 1099"/>
                <a:gd name="T30" fmla="*/ 550 w 1099"/>
                <a:gd name="T31" fmla="*/ 743 h 1099"/>
                <a:gd name="T32" fmla="*/ 550 w 1099"/>
                <a:gd name="T33" fmla="*/ 53 h 1099"/>
                <a:gd name="T34" fmla="*/ 709 w 1099"/>
                <a:gd name="T35" fmla="*/ 276 h 1099"/>
                <a:gd name="T36" fmla="*/ 550 w 1099"/>
                <a:gd name="T37" fmla="*/ 288 h 1099"/>
                <a:gd name="T38" fmla="*/ 390 w 1099"/>
                <a:gd name="T39" fmla="*/ 276 h 1099"/>
                <a:gd name="T40" fmla="*/ 550 w 1099"/>
                <a:gd name="T41" fmla="*/ 53 h 1099"/>
                <a:gd name="T42" fmla="*/ 550 w 1099"/>
                <a:gd name="T43" fmla="*/ 341 h 1099"/>
                <a:gd name="T44" fmla="*/ 721 w 1099"/>
                <a:gd name="T45" fmla="*/ 328 h 1099"/>
                <a:gd name="T46" fmla="*/ 742 w 1099"/>
                <a:gd name="T47" fmla="*/ 507 h 1099"/>
                <a:gd name="T48" fmla="*/ 357 w 1099"/>
                <a:gd name="T49" fmla="*/ 507 h 1099"/>
                <a:gd name="T50" fmla="*/ 378 w 1099"/>
                <a:gd name="T51" fmla="*/ 328 h 1099"/>
                <a:gd name="T52" fmla="*/ 550 w 1099"/>
                <a:gd name="T53" fmla="*/ 341 h 1099"/>
                <a:gd name="T54" fmla="*/ 304 w 1099"/>
                <a:gd name="T55" fmla="*/ 507 h 1099"/>
                <a:gd name="T56" fmla="*/ 50 w 1099"/>
                <a:gd name="T57" fmla="*/ 507 h 1099"/>
                <a:gd name="T58" fmla="*/ 148 w 1099"/>
                <a:gd name="T59" fmla="*/ 258 h 1099"/>
                <a:gd name="T60" fmla="*/ 326 w 1099"/>
                <a:gd name="T61" fmla="*/ 318 h 1099"/>
                <a:gd name="T62" fmla="*/ 304 w 1099"/>
                <a:gd name="T63" fmla="*/ 507 h 1099"/>
                <a:gd name="T64" fmla="*/ 304 w 1099"/>
                <a:gd name="T65" fmla="*/ 561 h 1099"/>
                <a:gd name="T66" fmla="*/ 322 w 1099"/>
                <a:gd name="T67" fmla="*/ 766 h 1099"/>
                <a:gd name="T68" fmla="*/ 137 w 1099"/>
                <a:gd name="T69" fmla="*/ 826 h 1099"/>
                <a:gd name="T70" fmla="*/ 54 w 1099"/>
                <a:gd name="T71" fmla="*/ 561 h 1099"/>
                <a:gd name="T72" fmla="*/ 304 w 1099"/>
                <a:gd name="T73" fmla="*/ 561 h 1099"/>
                <a:gd name="T74" fmla="*/ 796 w 1099"/>
                <a:gd name="T75" fmla="*/ 561 h 1099"/>
                <a:gd name="T76" fmla="*/ 1045 w 1099"/>
                <a:gd name="T77" fmla="*/ 561 h 1099"/>
                <a:gd name="T78" fmla="*/ 962 w 1099"/>
                <a:gd name="T79" fmla="*/ 825 h 1099"/>
                <a:gd name="T80" fmla="*/ 777 w 1099"/>
                <a:gd name="T81" fmla="*/ 766 h 1099"/>
                <a:gd name="T82" fmla="*/ 796 w 1099"/>
                <a:gd name="T83" fmla="*/ 561 h 1099"/>
                <a:gd name="T84" fmla="*/ 795 w 1099"/>
                <a:gd name="T85" fmla="*/ 507 h 1099"/>
                <a:gd name="T86" fmla="*/ 774 w 1099"/>
                <a:gd name="T87" fmla="*/ 318 h 1099"/>
                <a:gd name="T88" fmla="*/ 951 w 1099"/>
                <a:gd name="T89" fmla="*/ 258 h 1099"/>
                <a:gd name="T90" fmla="*/ 1045 w 1099"/>
                <a:gd name="T91" fmla="*/ 507 h 1099"/>
                <a:gd name="T92" fmla="*/ 795 w 1099"/>
                <a:gd name="T93" fmla="*/ 507 h 1099"/>
                <a:gd name="T94" fmla="*/ 916 w 1099"/>
                <a:gd name="T95" fmla="*/ 216 h 1099"/>
                <a:gd name="T96" fmla="*/ 761 w 1099"/>
                <a:gd name="T97" fmla="*/ 266 h 1099"/>
                <a:gd name="T98" fmla="*/ 670 w 1099"/>
                <a:gd name="T99" fmla="*/ 68 h 1099"/>
                <a:gd name="T100" fmla="*/ 916 w 1099"/>
                <a:gd name="T101" fmla="*/ 216 h 1099"/>
                <a:gd name="T102" fmla="*/ 429 w 1099"/>
                <a:gd name="T103" fmla="*/ 68 h 1099"/>
                <a:gd name="T104" fmla="*/ 338 w 1099"/>
                <a:gd name="T105" fmla="*/ 266 h 1099"/>
                <a:gd name="T106" fmla="*/ 183 w 1099"/>
                <a:gd name="T107" fmla="*/ 216 h 1099"/>
                <a:gd name="T108" fmla="*/ 429 w 1099"/>
                <a:gd name="T109" fmla="*/ 68 h 1099"/>
                <a:gd name="T110" fmla="*/ 170 w 1099"/>
                <a:gd name="T111" fmla="*/ 869 h 1099"/>
                <a:gd name="T112" fmla="*/ 333 w 1099"/>
                <a:gd name="T113" fmla="*/ 817 h 1099"/>
                <a:gd name="T114" fmla="*/ 429 w 1099"/>
                <a:gd name="T115" fmla="*/ 1031 h 1099"/>
                <a:gd name="T116" fmla="*/ 170 w 1099"/>
                <a:gd name="T117" fmla="*/ 869 h 1099"/>
                <a:gd name="T118" fmla="*/ 670 w 1099"/>
                <a:gd name="T119" fmla="*/ 1031 h 1099"/>
                <a:gd name="T120" fmla="*/ 766 w 1099"/>
                <a:gd name="T121" fmla="*/ 817 h 1099"/>
                <a:gd name="T122" fmla="*/ 930 w 1099"/>
                <a:gd name="T123" fmla="*/ 869 h 1099"/>
                <a:gd name="T124" fmla="*/ 670 w 1099"/>
                <a:gd name="T125" fmla="*/ 1031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9" h="1099">
                  <a:moveTo>
                    <a:pt x="550" y="0"/>
                  </a:moveTo>
                  <a:cubicBezTo>
                    <a:pt x="246" y="0"/>
                    <a:pt x="0" y="246"/>
                    <a:pt x="0" y="550"/>
                  </a:cubicBezTo>
                  <a:cubicBezTo>
                    <a:pt x="0" y="853"/>
                    <a:pt x="246" y="1099"/>
                    <a:pt x="550" y="1099"/>
                  </a:cubicBezTo>
                  <a:cubicBezTo>
                    <a:pt x="853" y="1099"/>
                    <a:pt x="1099" y="853"/>
                    <a:pt x="1099" y="550"/>
                  </a:cubicBezTo>
                  <a:cubicBezTo>
                    <a:pt x="1099" y="246"/>
                    <a:pt x="853" y="0"/>
                    <a:pt x="550" y="0"/>
                  </a:cubicBezTo>
                  <a:close/>
                  <a:moveTo>
                    <a:pt x="550" y="1046"/>
                  </a:moveTo>
                  <a:cubicBezTo>
                    <a:pt x="489" y="1046"/>
                    <a:pt x="423" y="955"/>
                    <a:pt x="386" y="808"/>
                  </a:cubicBezTo>
                  <a:cubicBezTo>
                    <a:pt x="439" y="800"/>
                    <a:pt x="495" y="796"/>
                    <a:pt x="550" y="796"/>
                  </a:cubicBezTo>
                  <a:cubicBezTo>
                    <a:pt x="605" y="796"/>
                    <a:pt x="660" y="800"/>
                    <a:pt x="713" y="808"/>
                  </a:cubicBezTo>
                  <a:cubicBezTo>
                    <a:pt x="676" y="955"/>
                    <a:pt x="611" y="1046"/>
                    <a:pt x="550" y="1046"/>
                  </a:cubicBezTo>
                  <a:close/>
                  <a:moveTo>
                    <a:pt x="550" y="743"/>
                  </a:moveTo>
                  <a:cubicBezTo>
                    <a:pt x="491" y="743"/>
                    <a:pt x="431" y="748"/>
                    <a:pt x="375" y="756"/>
                  </a:cubicBezTo>
                  <a:cubicBezTo>
                    <a:pt x="364" y="700"/>
                    <a:pt x="358" y="629"/>
                    <a:pt x="357" y="561"/>
                  </a:cubicBezTo>
                  <a:lnTo>
                    <a:pt x="743" y="561"/>
                  </a:lnTo>
                  <a:cubicBezTo>
                    <a:pt x="741" y="629"/>
                    <a:pt x="735" y="700"/>
                    <a:pt x="724" y="756"/>
                  </a:cubicBezTo>
                  <a:cubicBezTo>
                    <a:pt x="668" y="748"/>
                    <a:pt x="608" y="743"/>
                    <a:pt x="550" y="743"/>
                  </a:cubicBezTo>
                  <a:close/>
                  <a:moveTo>
                    <a:pt x="550" y="53"/>
                  </a:moveTo>
                  <a:cubicBezTo>
                    <a:pt x="608" y="53"/>
                    <a:pt x="671" y="137"/>
                    <a:pt x="709" y="276"/>
                  </a:cubicBezTo>
                  <a:cubicBezTo>
                    <a:pt x="657" y="284"/>
                    <a:pt x="603" y="288"/>
                    <a:pt x="550" y="288"/>
                  </a:cubicBezTo>
                  <a:cubicBezTo>
                    <a:pt x="496" y="288"/>
                    <a:pt x="442" y="284"/>
                    <a:pt x="390" y="276"/>
                  </a:cubicBezTo>
                  <a:cubicBezTo>
                    <a:pt x="428" y="137"/>
                    <a:pt x="491" y="53"/>
                    <a:pt x="550" y="53"/>
                  </a:cubicBezTo>
                  <a:close/>
                  <a:moveTo>
                    <a:pt x="550" y="341"/>
                  </a:moveTo>
                  <a:cubicBezTo>
                    <a:pt x="608" y="341"/>
                    <a:pt x="666" y="336"/>
                    <a:pt x="721" y="328"/>
                  </a:cubicBezTo>
                  <a:cubicBezTo>
                    <a:pt x="733" y="384"/>
                    <a:pt x="740" y="439"/>
                    <a:pt x="742" y="507"/>
                  </a:cubicBezTo>
                  <a:lnTo>
                    <a:pt x="357" y="507"/>
                  </a:lnTo>
                  <a:cubicBezTo>
                    <a:pt x="359" y="439"/>
                    <a:pt x="366" y="384"/>
                    <a:pt x="378" y="328"/>
                  </a:cubicBezTo>
                  <a:cubicBezTo>
                    <a:pt x="433" y="336"/>
                    <a:pt x="491" y="341"/>
                    <a:pt x="550" y="341"/>
                  </a:cubicBezTo>
                  <a:close/>
                  <a:moveTo>
                    <a:pt x="304" y="507"/>
                  </a:moveTo>
                  <a:lnTo>
                    <a:pt x="50" y="507"/>
                  </a:lnTo>
                  <a:cubicBezTo>
                    <a:pt x="57" y="411"/>
                    <a:pt x="95" y="332"/>
                    <a:pt x="148" y="258"/>
                  </a:cubicBezTo>
                  <a:cubicBezTo>
                    <a:pt x="199" y="284"/>
                    <a:pt x="260" y="304"/>
                    <a:pt x="326" y="318"/>
                  </a:cubicBezTo>
                  <a:cubicBezTo>
                    <a:pt x="313" y="379"/>
                    <a:pt x="306" y="437"/>
                    <a:pt x="304" y="507"/>
                  </a:cubicBezTo>
                  <a:close/>
                  <a:moveTo>
                    <a:pt x="304" y="561"/>
                  </a:moveTo>
                  <a:cubicBezTo>
                    <a:pt x="305" y="631"/>
                    <a:pt x="311" y="705"/>
                    <a:pt x="322" y="766"/>
                  </a:cubicBezTo>
                  <a:cubicBezTo>
                    <a:pt x="252" y="780"/>
                    <a:pt x="188" y="801"/>
                    <a:pt x="137" y="826"/>
                  </a:cubicBezTo>
                  <a:cubicBezTo>
                    <a:pt x="87" y="752"/>
                    <a:pt x="58" y="656"/>
                    <a:pt x="54" y="561"/>
                  </a:cubicBezTo>
                  <a:lnTo>
                    <a:pt x="304" y="561"/>
                  </a:lnTo>
                  <a:close/>
                  <a:moveTo>
                    <a:pt x="796" y="561"/>
                  </a:moveTo>
                  <a:lnTo>
                    <a:pt x="1045" y="561"/>
                  </a:lnTo>
                  <a:cubicBezTo>
                    <a:pt x="1042" y="656"/>
                    <a:pt x="1012" y="752"/>
                    <a:pt x="962" y="825"/>
                  </a:cubicBezTo>
                  <a:cubicBezTo>
                    <a:pt x="911" y="800"/>
                    <a:pt x="847" y="780"/>
                    <a:pt x="777" y="766"/>
                  </a:cubicBezTo>
                  <a:cubicBezTo>
                    <a:pt x="788" y="705"/>
                    <a:pt x="794" y="631"/>
                    <a:pt x="796" y="561"/>
                  </a:cubicBezTo>
                  <a:close/>
                  <a:moveTo>
                    <a:pt x="795" y="507"/>
                  </a:moveTo>
                  <a:cubicBezTo>
                    <a:pt x="793" y="437"/>
                    <a:pt x="786" y="379"/>
                    <a:pt x="774" y="318"/>
                  </a:cubicBezTo>
                  <a:cubicBezTo>
                    <a:pt x="839" y="304"/>
                    <a:pt x="900" y="284"/>
                    <a:pt x="951" y="258"/>
                  </a:cubicBezTo>
                  <a:cubicBezTo>
                    <a:pt x="1004" y="332"/>
                    <a:pt x="1038" y="411"/>
                    <a:pt x="1045" y="507"/>
                  </a:cubicBezTo>
                  <a:lnTo>
                    <a:pt x="795" y="507"/>
                  </a:lnTo>
                  <a:close/>
                  <a:moveTo>
                    <a:pt x="916" y="216"/>
                  </a:moveTo>
                  <a:cubicBezTo>
                    <a:pt x="871" y="237"/>
                    <a:pt x="819" y="254"/>
                    <a:pt x="761" y="266"/>
                  </a:cubicBezTo>
                  <a:cubicBezTo>
                    <a:pt x="739" y="183"/>
                    <a:pt x="708" y="115"/>
                    <a:pt x="670" y="68"/>
                  </a:cubicBezTo>
                  <a:cubicBezTo>
                    <a:pt x="767" y="92"/>
                    <a:pt x="852" y="145"/>
                    <a:pt x="916" y="216"/>
                  </a:cubicBezTo>
                  <a:close/>
                  <a:moveTo>
                    <a:pt x="429" y="68"/>
                  </a:moveTo>
                  <a:cubicBezTo>
                    <a:pt x="391" y="115"/>
                    <a:pt x="360" y="183"/>
                    <a:pt x="338" y="266"/>
                  </a:cubicBezTo>
                  <a:cubicBezTo>
                    <a:pt x="280" y="254"/>
                    <a:pt x="227" y="237"/>
                    <a:pt x="183" y="216"/>
                  </a:cubicBezTo>
                  <a:cubicBezTo>
                    <a:pt x="247" y="145"/>
                    <a:pt x="333" y="92"/>
                    <a:pt x="429" y="68"/>
                  </a:cubicBezTo>
                  <a:close/>
                  <a:moveTo>
                    <a:pt x="170" y="869"/>
                  </a:moveTo>
                  <a:cubicBezTo>
                    <a:pt x="216" y="848"/>
                    <a:pt x="272" y="830"/>
                    <a:pt x="333" y="817"/>
                  </a:cubicBezTo>
                  <a:cubicBezTo>
                    <a:pt x="356" y="907"/>
                    <a:pt x="389" y="981"/>
                    <a:pt x="429" y="1031"/>
                  </a:cubicBezTo>
                  <a:cubicBezTo>
                    <a:pt x="326" y="1005"/>
                    <a:pt x="236" y="948"/>
                    <a:pt x="170" y="869"/>
                  </a:cubicBezTo>
                  <a:close/>
                  <a:moveTo>
                    <a:pt x="670" y="1031"/>
                  </a:moveTo>
                  <a:cubicBezTo>
                    <a:pt x="710" y="981"/>
                    <a:pt x="744" y="907"/>
                    <a:pt x="766" y="817"/>
                  </a:cubicBezTo>
                  <a:cubicBezTo>
                    <a:pt x="827" y="830"/>
                    <a:pt x="884" y="847"/>
                    <a:pt x="930" y="869"/>
                  </a:cubicBezTo>
                  <a:cubicBezTo>
                    <a:pt x="863" y="947"/>
                    <a:pt x="773" y="1005"/>
                    <a:pt x="670" y="1031"/>
                  </a:cubicBezTo>
                  <a:close/>
                </a:path>
              </a:pathLst>
            </a:custGeom>
            <a:solidFill>
              <a:srgbClr val="7F7F7F"/>
            </a:solidFill>
            <a:ln w="0">
              <a:solidFill>
                <a:schemeClr val="accent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69" name="Rectangle 49">
              <a:extLst>
                <a:ext uri="{FF2B5EF4-FFF2-40B4-BE49-F238E27FC236}">
                  <a16:creationId xmlns:a16="http://schemas.microsoft.com/office/drawing/2014/main" id="{085B35B7-2202-48B1-A70B-F55BC8A02DE0}"/>
                </a:ext>
              </a:extLst>
            </p:cNvPr>
            <p:cNvSpPr>
              <a:spLocks noChangeArrowheads="1"/>
            </p:cNvSpPr>
            <p:nvPr/>
          </p:nvSpPr>
          <p:spPr bwMode="auto">
            <a:xfrm>
              <a:off x="6575599" y="5130858"/>
              <a:ext cx="387886"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7F7F7F"/>
                  </a:solidFill>
                  <a:effectLst/>
                  <a:uLnTx/>
                  <a:uFillTx/>
                  <a:latin typeface="Segoe UI"/>
                  <a:ea typeface="+mn-ea"/>
                  <a:cs typeface="+mn-cs"/>
                </a:rPr>
                <a:t>website</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0" name="Rectangle 50">
              <a:extLst>
                <a:ext uri="{FF2B5EF4-FFF2-40B4-BE49-F238E27FC236}">
                  <a16:creationId xmlns:a16="http://schemas.microsoft.com/office/drawing/2014/main" id="{03868A19-BB53-4B32-96C7-BE69186759BD}"/>
                </a:ext>
              </a:extLst>
            </p:cNvPr>
            <p:cNvSpPr>
              <a:spLocks noChangeArrowheads="1"/>
            </p:cNvSpPr>
            <p:nvPr/>
          </p:nvSpPr>
          <p:spPr bwMode="auto">
            <a:xfrm>
              <a:off x="6553628" y="5240716"/>
              <a:ext cx="445350"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7F7F7F"/>
                  </a:solidFill>
                  <a:effectLst/>
                  <a:uLnTx/>
                  <a:uFillTx/>
                  <a:latin typeface="Segoe UI"/>
                  <a:ea typeface="+mn-ea"/>
                  <a:cs typeface="+mn-cs"/>
                </a:rPr>
                <a:t>(generic)</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1" name="Freeform 51">
              <a:extLst>
                <a:ext uri="{FF2B5EF4-FFF2-40B4-BE49-F238E27FC236}">
                  <a16:creationId xmlns:a16="http://schemas.microsoft.com/office/drawing/2014/main" id="{078155FB-91E3-4316-B913-B60D59652D04}"/>
                </a:ext>
              </a:extLst>
            </p:cNvPr>
            <p:cNvSpPr>
              <a:spLocks/>
            </p:cNvSpPr>
            <p:nvPr/>
          </p:nvSpPr>
          <p:spPr bwMode="auto">
            <a:xfrm>
              <a:off x="6207897" y="3799878"/>
              <a:ext cx="158028" cy="172394"/>
            </a:xfrm>
            <a:custGeom>
              <a:avLst/>
              <a:gdLst>
                <a:gd name="T0" fmla="*/ 315 w 830"/>
                <a:gd name="T1" fmla="*/ 50 h 902"/>
                <a:gd name="T2" fmla="*/ 55 w 830"/>
                <a:gd name="T3" fmla="*/ 541 h 902"/>
                <a:gd name="T4" fmla="*/ 515 w 830"/>
                <a:gd name="T5" fmla="*/ 853 h 902"/>
                <a:gd name="T6" fmla="*/ 775 w 830"/>
                <a:gd name="T7" fmla="*/ 362 h 902"/>
                <a:gd name="T8" fmla="*/ 315 w 830"/>
                <a:gd name="T9" fmla="*/ 50 h 902"/>
              </a:gdLst>
              <a:ahLst/>
              <a:cxnLst>
                <a:cxn ang="0">
                  <a:pos x="T0" y="T1"/>
                </a:cxn>
                <a:cxn ang="0">
                  <a:pos x="T2" y="T3"/>
                </a:cxn>
                <a:cxn ang="0">
                  <a:pos x="T4" y="T5"/>
                </a:cxn>
                <a:cxn ang="0">
                  <a:pos x="T6" y="T7"/>
                </a:cxn>
                <a:cxn ang="0">
                  <a:pos x="T8" y="T9"/>
                </a:cxn>
              </a:cxnLst>
              <a:rect l="0" t="0" r="r" b="b"/>
              <a:pathLst>
                <a:path w="830" h="902">
                  <a:moveTo>
                    <a:pt x="315" y="50"/>
                  </a:moveTo>
                  <a:cubicBezTo>
                    <a:pt x="116" y="99"/>
                    <a:pt x="0" y="318"/>
                    <a:pt x="55" y="541"/>
                  </a:cubicBezTo>
                  <a:cubicBezTo>
                    <a:pt x="111" y="763"/>
                    <a:pt x="316" y="902"/>
                    <a:pt x="515" y="853"/>
                  </a:cubicBezTo>
                  <a:cubicBezTo>
                    <a:pt x="714" y="804"/>
                    <a:pt x="830" y="584"/>
                    <a:pt x="775" y="362"/>
                  </a:cubicBezTo>
                  <a:cubicBezTo>
                    <a:pt x="720" y="140"/>
                    <a:pt x="514" y="0"/>
                    <a:pt x="315" y="50"/>
                  </a:cubicBezTo>
                </a:path>
              </a:pathLst>
            </a:custGeom>
            <a:solidFill>
              <a:srgbClr val="7F7F7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2" name="Freeform 52">
              <a:extLst>
                <a:ext uri="{FF2B5EF4-FFF2-40B4-BE49-F238E27FC236}">
                  <a16:creationId xmlns:a16="http://schemas.microsoft.com/office/drawing/2014/main" id="{32081BAA-FA99-468D-9B4A-0AE67D5B3938}"/>
                </a:ext>
              </a:extLst>
            </p:cNvPr>
            <p:cNvSpPr>
              <a:spLocks/>
            </p:cNvSpPr>
            <p:nvPr/>
          </p:nvSpPr>
          <p:spPr bwMode="auto">
            <a:xfrm>
              <a:off x="6141981" y="3965511"/>
              <a:ext cx="259436" cy="111549"/>
            </a:xfrm>
            <a:custGeom>
              <a:avLst/>
              <a:gdLst>
                <a:gd name="T0" fmla="*/ 1086 w 1358"/>
                <a:gd name="T1" fmla="*/ 47 h 586"/>
                <a:gd name="T2" fmla="*/ 952 w 1358"/>
                <a:gd name="T3" fmla="*/ 142 h 586"/>
                <a:gd name="T4" fmla="*/ 677 w 1358"/>
                <a:gd name="T5" fmla="*/ 142 h 586"/>
                <a:gd name="T6" fmla="*/ 356 w 1358"/>
                <a:gd name="T7" fmla="*/ 0 h 586"/>
                <a:gd name="T8" fmla="*/ 0 w 1358"/>
                <a:gd name="T9" fmla="*/ 586 h 586"/>
                <a:gd name="T10" fmla="*/ 1358 w 1358"/>
                <a:gd name="T11" fmla="*/ 586 h 586"/>
                <a:gd name="T12" fmla="*/ 1268 w 1358"/>
                <a:gd name="T13" fmla="*/ 217 h 586"/>
                <a:gd name="T14" fmla="*/ 1086 w 1358"/>
                <a:gd name="T15" fmla="*/ 47 h 5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8" h="586">
                  <a:moveTo>
                    <a:pt x="1086" y="47"/>
                  </a:moveTo>
                  <a:cubicBezTo>
                    <a:pt x="1049" y="45"/>
                    <a:pt x="1007" y="116"/>
                    <a:pt x="952" y="142"/>
                  </a:cubicBezTo>
                  <a:cubicBezTo>
                    <a:pt x="896" y="167"/>
                    <a:pt x="836" y="218"/>
                    <a:pt x="677" y="142"/>
                  </a:cubicBezTo>
                  <a:cubicBezTo>
                    <a:pt x="517" y="65"/>
                    <a:pt x="492" y="0"/>
                    <a:pt x="356" y="0"/>
                  </a:cubicBezTo>
                  <a:cubicBezTo>
                    <a:pt x="221" y="0"/>
                    <a:pt x="4" y="239"/>
                    <a:pt x="0" y="586"/>
                  </a:cubicBezTo>
                  <a:lnTo>
                    <a:pt x="1358" y="586"/>
                  </a:lnTo>
                  <a:cubicBezTo>
                    <a:pt x="1356" y="586"/>
                    <a:pt x="1343" y="348"/>
                    <a:pt x="1268" y="217"/>
                  </a:cubicBezTo>
                  <a:cubicBezTo>
                    <a:pt x="1174" y="51"/>
                    <a:pt x="1123" y="49"/>
                    <a:pt x="1086" y="47"/>
                  </a:cubicBezTo>
                  <a:close/>
                </a:path>
              </a:pathLst>
            </a:custGeom>
            <a:solidFill>
              <a:srgbClr val="7F7F7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3" name="Rectangle 53">
              <a:extLst>
                <a:ext uri="{FF2B5EF4-FFF2-40B4-BE49-F238E27FC236}">
                  <a16:creationId xmlns:a16="http://schemas.microsoft.com/office/drawing/2014/main" id="{EFFA52A9-44E3-4D53-AC9D-2CB1A3D392B4}"/>
                </a:ext>
              </a:extLst>
            </p:cNvPr>
            <p:cNvSpPr>
              <a:spLocks noChangeArrowheads="1"/>
            </p:cNvSpPr>
            <p:nvPr/>
          </p:nvSpPr>
          <p:spPr bwMode="auto">
            <a:xfrm>
              <a:off x="6182545" y="4104102"/>
              <a:ext cx="229013"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7F7F7F"/>
                  </a:solidFill>
                  <a:effectLst/>
                  <a:uLnTx/>
                  <a:uFillTx/>
                  <a:latin typeface="Segoe UI"/>
                  <a:ea typeface="+mn-ea"/>
                  <a:cs typeface="+mn-cs"/>
                </a:rPr>
                <a:t>User</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4" name="Freeform 54">
              <a:extLst>
                <a:ext uri="{FF2B5EF4-FFF2-40B4-BE49-F238E27FC236}">
                  <a16:creationId xmlns:a16="http://schemas.microsoft.com/office/drawing/2014/main" id="{3FACA484-5DC8-489E-983D-73339FA9E1FB}"/>
                </a:ext>
              </a:extLst>
            </p:cNvPr>
            <p:cNvSpPr>
              <a:spLocks noEditPoints="1"/>
            </p:cNvSpPr>
            <p:nvPr/>
          </p:nvSpPr>
          <p:spPr bwMode="auto">
            <a:xfrm>
              <a:off x="8351931" y="3006360"/>
              <a:ext cx="234929" cy="250140"/>
            </a:xfrm>
            <a:custGeom>
              <a:avLst/>
              <a:gdLst>
                <a:gd name="T0" fmla="*/ 194 w 278"/>
                <a:gd name="T1" fmla="*/ 85 h 296"/>
                <a:gd name="T2" fmla="*/ 194 w 278"/>
                <a:gd name="T3" fmla="*/ 34 h 296"/>
                <a:gd name="T4" fmla="*/ 211 w 278"/>
                <a:gd name="T5" fmla="*/ 34 h 296"/>
                <a:gd name="T6" fmla="*/ 211 w 278"/>
                <a:gd name="T7" fmla="*/ 0 h 296"/>
                <a:gd name="T8" fmla="*/ 67 w 278"/>
                <a:gd name="T9" fmla="*/ 0 h 296"/>
                <a:gd name="T10" fmla="*/ 67 w 278"/>
                <a:gd name="T11" fmla="*/ 34 h 296"/>
                <a:gd name="T12" fmla="*/ 84 w 278"/>
                <a:gd name="T13" fmla="*/ 34 h 296"/>
                <a:gd name="T14" fmla="*/ 84 w 278"/>
                <a:gd name="T15" fmla="*/ 85 h 296"/>
                <a:gd name="T16" fmla="*/ 0 w 278"/>
                <a:gd name="T17" fmla="*/ 254 h 296"/>
                <a:gd name="T18" fmla="*/ 25 w 278"/>
                <a:gd name="T19" fmla="*/ 296 h 296"/>
                <a:gd name="T20" fmla="*/ 253 w 278"/>
                <a:gd name="T21" fmla="*/ 296 h 296"/>
                <a:gd name="T22" fmla="*/ 278 w 278"/>
                <a:gd name="T23" fmla="*/ 254 h 296"/>
                <a:gd name="T24" fmla="*/ 194 w 278"/>
                <a:gd name="T25" fmla="*/ 85 h 296"/>
                <a:gd name="T26" fmla="*/ 126 w 278"/>
                <a:gd name="T27" fmla="*/ 127 h 296"/>
                <a:gd name="T28" fmla="*/ 59 w 278"/>
                <a:gd name="T29" fmla="*/ 262 h 296"/>
                <a:gd name="T30" fmla="*/ 43 w 278"/>
                <a:gd name="T31" fmla="*/ 262 h 296"/>
                <a:gd name="T32" fmla="*/ 33 w 278"/>
                <a:gd name="T33" fmla="*/ 254 h 296"/>
                <a:gd name="T34" fmla="*/ 118 w 278"/>
                <a:gd name="T35" fmla="*/ 93 h 296"/>
                <a:gd name="T36" fmla="*/ 118 w 278"/>
                <a:gd name="T37" fmla="*/ 34 h 296"/>
                <a:gd name="T38" fmla="*/ 160 w 278"/>
                <a:gd name="T39" fmla="*/ 34 h 296"/>
                <a:gd name="T40" fmla="*/ 160 w 278"/>
                <a:gd name="T41" fmla="*/ 93 h 296"/>
                <a:gd name="T42" fmla="*/ 177 w 278"/>
                <a:gd name="T43" fmla="*/ 127 h 296"/>
                <a:gd name="T44" fmla="*/ 126 w 278"/>
                <a:gd name="T45" fmla="*/ 1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8" h="296">
                  <a:moveTo>
                    <a:pt x="194" y="85"/>
                  </a:moveTo>
                  <a:lnTo>
                    <a:pt x="194" y="34"/>
                  </a:lnTo>
                  <a:lnTo>
                    <a:pt x="211" y="34"/>
                  </a:lnTo>
                  <a:lnTo>
                    <a:pt x="211" y="0"/>
                  </a:lnTo>
                  <a:lnTo>
                    <a:pt x="67" y="0"/>
                  </a:lnTo>
                  <a:lnTo>
                    <a:pt x="67" y="34"/>
                  </a:lnTo>
                  <a:lnTo>
                    <a:pt x="84" y="34"/>
                  </a:lnTo>
                  <a:lnTo>
                    <a:pt x="84" y="85"/>
                  </a:lnTo>
                  <a:lnTo>
                    <a:pt x="0" y="254"/>
                  </a:lnTo>
                  <a:lnTo>
                    <a:pt x="25" y="296"/>
                  </a:lnTo>
                  <a:lnTo>
                    <a:pt x="253" y="296"/>
                  </a:lnTo>
                  <a:lnTo>
                    <a:pt x="278" y="254"/>
                  </a:lnTo>
                  <a:lnTo>
                    <a:pt x="194" y="85"/>
                  </a:lnTo>
                  <a:close/>
                  <a:moveTo>
                    <a:pt x="126" y="127"/>
                  </a:moveTo>
                  <a:lnTo>
                    <a:pt x="59" y="262"/>
                  </a:lnTo>
                  <a:lnTo>
                    <a:pt x="43" y="262"/>
                  </a:lnTo>
                  <a:lnTo>
                    <a:pt x="33" y="254"/>
                  </a:lnTo>
                  <a:lnTo>
                    <a:pt x="118" y="93"/>
                  </a:lnTo>
                  <a:lnTo>
                    <a:pt x="118" y="34"/>
                  </a:lnTo>
                  <a:lnTo>
                    <a:pt x="160" y="34"/>
                  </a:lnTo>
                  <a:lnTo>
                    <a:pt x="160" y="93"/>
                  </a:lnTo>
                  <a:lnTo>
                    <a:pt x="177" y="127"/>
                  </a:lnTo>
                  <a:lnTo>
                    <a:pt x="126"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5" name="Rectangle 55">
              <a:extLst>
                <a:ext uri="{FF2B5EF4-FFF2-40B4-BE49-F238E27FC236}">
                  <a16:creationId xmlns:a16="http://schemas.microsoft.com/office/drawing/2014/main" id="{430E61A1-D100-49B3-A046-C248945B5D8D}"/>
                </a:ext>
              </a:extLst>
            </p:cNvPr>
            <p:cNvSpPr>
              <a:spLocks noChangeArrowheads="1"/>
            </p:cNvSpPr>
            <p:nvPr/>
          </p:nvSpPr>
          <p:spPr bwMode="auto">
            <a:xfrm>
              <a:off x="8268269" y="3309739"/>
              <a:ext cx="509575"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Vision API</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6" name="Rectangle 56">
              <a:extLst>
                <a:ext uri="{FF2B5EF4-FFF2-40B4-BE49-F238E27FC236}">
                  <a16:creationId xmlns:a16="http://schemas.microsoft.com/office/drawing/2014/main" id="{5BBADD0A-4176-4F1A-8ECC-0870ABFB07E0}"/>
                </a:ext>
              </a:extLst>
            </p:cNvPr>
            <p:cNvSpPr>
              <a:spLocks noChangeArrowheads="1"/>
            </p:cNvSpPr>
            <p:nvPr/>
          </p:nvSpPr>
          <p:spPr bwMode="auto">
            <a:xfrm>
              <a:off x="8320663" y="3401006"/>
              <a:ext cx="380280"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Texture</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7" name="Rectangle 57">
              <a:extLst>
                <a:ext uri="{FF2B5EF4-FFF2-40B4-BE49-F238E27FC236}">
                  <a16:creationId xmlns:a16="http://schemas.microsoft.com/office/drawing/2014/main" id="{83587385-7960-4EB7-BA05-DF8853B92564}"/>
                </a:ext>
              </a:extLst>
            </p:cNvPr>
            <p:cNvSpPr>
              <a:spLocks noChangeArrowheads="1"/>
            </p:cNvSpPr>
            <p:nvPr/>
          </p:nvSpPr>
          <p:spPr bwMode="auto">
            <a:xfrm>
              <a:off x="8340945" y="3493963"/>
              <a:ext cx="327041"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Model</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8" name="Freeform 58">
              <a:extLst>
                <a:ext uri="{FF2B5EF4-FFF2-40B4-BE49-F238E27FC236}">
                  <a16:creationId xmlns:a16="http://schemas.microsoft.com/office/drawing/2014/main" id="{CB45FD21-2B0C-435A-B207-F20DFBECA609}"/>
                </a:ext>
              </a:extLst>
            </p:cNvPr>
            <p:cNvSpPr>
              <a:spLocks noEditPoints="1"/>
            </p:cNvSpPr>
            <p:nvPr/>
          </p:nvSpPr>
          <p:spPr bwMode="auto">
            <a:xfrm>
              <a:off x="9109956" y="3006360"/>
              <a:ext cx="235774" cy="250140"/>
            </a:xfrm>
            <a:custGeom>
              <a:avLst/>
              <a:gdLst>
                <a:gd name="T0" fmla="*/ 195 w 279"/>
                <a:gd name="T1" fmla="*/ 85 h 296"/>
                <a:gd name="T2" fmla="*/ 195 w 279"/>
                <a:gd name="T3" fmla="*/ 34 h 296"/>
                <a:gd name="T4" fmla="*/ 212 w 279"/>
                <a:gd name="T5" fmla="*/ 34 h 296"/>
                <a:gd name="T6" fmla="*/ 212 w 279"/>
                <a:gd name="T7" fmla="*/ 0 h 296"/>
                <a:gd name="T8" fmla="*/ 68 w 279"/>
                <a:gd name="T9" fmla="*/ 0 h 296"/>
                <a:gd name="T10" fmla="*/ 68 w 279"/>
                <a:gd name="T11" fmla="*/ 34 h 296"/>
                <a:gd name="T12" fmla="*/ 85 w 279"/>
                <a:gd name="T13" fmla="*/ 34 h 296"/>
                <a:gd name="T14" fmla="*/ 85 w 279"/>
                <a:gd name="T15" fmla="*/ 85 h 296"/>
                <a:gd name="T16" fmla="*/ 0 w 279"/>
                <a:gd name="T17" fmla="*/ 254 h 296"/>
                <a:gd name="T18" fmla="*/ 26 w 279"/>
                <a:gd name="T19" fmla="*/ 296 h 296"/>
                <a:gd name="T20" fmla="*/ 254 w 279"/>
                <a:gd name="T21" fmla="*/ 296 h 296"/>
                <a:gd name="T22" fmla="*/ 279 w 279"/>
                <a:gd name="T23" fmla="*/ 254 h 296"/>
                <a:gd name="T24" fmla="*/ 195 w 279"/>
                <a:gd name="T25" fmla="*/ 85 h 296"/>
                <a:gd name="T26" fmla="*/ 127 w 279"/>
                <a:gd name="T27" fmla="*/ 127 h 296"/>
                <a:gd name="T28" fmla="*/ 59 w 279"/>
                <a:gd name="T29" fmla="*/ 262 h 296"/>
                <a:gd name="T30" fmla="*/ 43 w 279"/>
                <a:gd name="T31" fmla="*/ 262 h 296"/>
                <a:gd name="T32" fmla="*/ 34 w 279"/>
                <a:gd name="T33" fmla="*/ 254 h 296"/>
                <a:gd name="T34" fmla="*/ 119 w 279"/>
                <a:gd name="T35" fmla="*/ 93 h 296"/>
                <a:gd name="T36" fmla="*/ 119 w 279"/>
                <a:gd name="T37" fmla="*/ 34 h 296"/>
                <a:gd name="T38" fmla="*/ 161 w 279"/>
                <a:gd name="T39" fmla="*/ 34 h 296"/>
                <a:gd name="T40" fmla="*/ 161 w 279"/>
                <a:gd name="T41" fmla="*/ 93 h 296"/>
                <a:gd name="T42" fmla="*/ 178 w 279"/>
                <a:gd name="T43" fmla="*/ 127 h 296"/>
                <a:gd name="T44" fmla="*/ 127 w 279"/>
                <a:gd name="T45" fmla="*/ 1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9" h="296">
                  <a:moveTo>
                    <a:pt x="195" y="85"/>
                  </a:moveTo>
                  <a:lnTo>
                    <a:pt x="195" y="34"/>
                  </a:lnTo>
                  <a:lnTo>
                    <a:pt x="212" y="34"/>
                  </a:lnTo>
                  <a:lnTo>
                    <a:pt x="212" y="0"/>
                  </a:lnTo>
                  <a:lnTo>
                    <a:pt x="68" y="0"/>
                  </a:lnTo>
                  <a:lnTo>
                    <a:pt x="68" y="34"/>
                  </a:lnTo>
                  <a:lnTo>
                    <a:pt x="85" y="34"/>
                  </a:lnTo>
                  <a:lnTo>
                    <a:pt x="85" y="85"/>
                  </a:lnTo>
                  <a:lnTo>
                    <a:pt x="0" y="254"/>
                  </a:lnTo>
                  <a:lnTo>
                    <a:pt x="26" y="296"/>
                  </a:lnTo>
                  <a:lnTo>
                    <a:pt x="254" y="296"/>
                  </a:lnTo>
                  <a:lnTo>
                    <a:pt x="279" y="254"/>
                  </a:lnTo>
                  <a:lnTo>
                    <a:pt x="195" y="85"/>
                  </a:lnTo>
                  <a:close/>
                  <a:moveTo>
                    <a:pt x="127" y="127"/>
                  </a:moveTo>
                  <a:lnTo>
                    <a:pt x="59" y="262"/>
                  </a:lnTo>
                  <a:lnTo>
                    <a:pt x="43" y="262"/>
                  </a:lnTo>
                  <a:lnTo>
                    <a:pt x="34" y="254"/>
                  </a:lnTo>
                  <a:lnTo>
                    <a:pt x="119" y="93"/>
                  </a:lnTo>
                  <a:lnTo>
                    <a:pt x="119" y="34"/>
                  </a:lnTo>
                  <a:lnTo>
                    <a:pt x="161" y="34"/>
                  </a:lnTo>
                  <a:lnTo>
                    <a:pt x="161" y="93"/>
                  </a:lnTo>
                  <a:lnTo>
                    <a:pt x="178" y="127"/>
                  </a:lnTo>
                  <a:lnTo>
                    <a:pt x="127"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79" name="Rectangle 59">
              <a:extLst>
                <a:ext uri="{FF2B5EF4-FFF2-40B4-BE49-F238E27FC236}">
                  <a16:creationId xmlns:a16="http://schemas.microsoft.com/office/drawing/2014/main" id="{420BA68B-A078-45F7-98F6-EAD4494FC106}"/>
                </a:ext>
              </a:extLst>
            </p:cNvPr>
            <p:cNvSpPr>
              <a:spLocks noChangeArrowheads="1"/>
            </p:cNvSpPr>
            <p:nvPr/>
          </p:nvSpPr>
          <p:spPr bwMode="auto">
            <a:xfrm>
              <a:off x="9065167" y="3309739"/>
              <a:ext cx="413238"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Text API</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0" name="Rectangle 60">
              <a:extLst>
                <a:ext uri="{FF2B5EF4-FFF2-40B4-BE49-F238E27FC236}">
                  <a16:creationId xmlns:a16="http://schemas.microsoft.com/office/drawing/2014/main" id="{2E1D13D6-C280-44A7-A12F-29796CE4A301}"/>
                </a:ext>
              </a:extLst>
            </p:cNvPr>
            <p:cNvSpPr>
              <a:spLocks noChangeArrowheads="1"/>
            </p:cNvSpPr>
            <p:nvPr/>
          </p:nvSpPr>
          <p:spPr bwMode="auto">
            <a:xfrm>
              <a:off x="9115871" y="3401006"/>
              <a:ext cx="283943"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Entity</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1" name="Rectangle 61">
              <a:extLst>
                <a:ext uri="{FF2B5EF4-FFF2-40B4-BE49-F238E27FC236}">
                  <a16:creationId xmlns:a16="http://schemas.microsoft.com/office/drawing/2014/main" id="{3034A772-D14E-4519-8F1C-44F9C0945AC3}"/>
                </a:ext>
              </a:extLst>
            </p:cNvPr>
            <p:cNvSpPr>
              <a:spLocks noChangeArrowheads="1"/>
            </p:cNvSpPr>
            <p:nvPr/>
          </p:nvSpPr>
          <p:spPr bwMode="auto">
            <a:xfrm>
              <a:off x="9029674" y="3493963"/>
              <a:ext cx="500280"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Extraction</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2" name="Freeform 62">
              <a:extLst>
                <a:ext uri="{FF2B5EF4-FFF2-40B4-BE49-F238E27FC236}">
                  <a16:creationId xmlns:a16="http://schemas.microsoft.com/office/drawing/2014/main" id="{3902CDE0-C9F4-4223-A931-73E1C572B26E}"/>
                </a:ext>
              </a:extLst>
            </p:cNvPr>
            <p:cNvSpPr>
              <a:spLocks noEditPoints="1"/>
            </p:cNvSpPr>
            <p:nvPr/>
          </p:nvSpPr>
          <p:spPr bwMode="auto">
            <a:xfrm>
              <a:off x="9868826" y="3006360"/>
              <a:ext cx="235774" cy="250140"/>
            </a:xfrm>
            <a:custGeom>
              <a:avLst/>
              <a:gdLst>
                <a:gd name="T0" fmla="*/ 194 w 279"/>
                <a:gd name="T1" fmla="*/ 85 h 296"/>
                <a:gd name="T2" fmla="*/ 194 w 279"/>
                <a:gd name="T3" fmla="*/ 34 h 296"/>
                <a:gd name="T4" fmla="*/ 211 w 279"/>
                <a:gd name="T5" fmla="*/ 34 h 296"/>
                <a:gd name="T6" fmla="*/ 211 w 279"/>
                <a:gd name="T7" fmla="*/ 0 h 296"/>
                <a:gd name="T8" fmla="*/ 68 w 279"/>
                <a:gd name="T9" fmla="*/ 0 h 296"/>
                <a:gd name="T10" fmla="*/ 68 w 279"/>
                <a:gd name="T11" fmla="*/ 34 h 296"/>
                <a:gd name="T12" fmla="*/ 85 w 279"/>
                <a:gd name="T13" fmla="*/ 34 h 296"/>
                <a:gd name="T14" fmla="*/ 85 w 279"/>
                <a:gd name="T15" fmla="*/ 85 h 296"/>
                <a:gd name="T16" fmla="*/ 0 w 279"/>
                <a:gd name="T17" fmla="*/ 254 h 296"/>
                <a:gd name="T18" fmla="*/ 26 w 279"/>
                <a:gd name="T19" fmla="*/ 296 h 296"/>
                <a:gd name="T20" fmla="*/ 254 w 279"/>
                <a:gd name="T21" fmla="*/ 296 h 296"/>
                <a:gd name="T22" fmla="*/ 279 w 279"/>
                <a:gd name="T23" fmla="*/ 254 h 296"/>
                <a:gd name="T24" fmla="*/ 194 w 279"/>
                <a:gd name="T25" fmla="*/ 85 h 296"/>
                <a:gd name="T26" fmla="*/ 127 w 279"/>
                <a:gd name="T27" fmla="*/ 127 h 296"/>
                <a:gd name="T28" fmla="*/ 59 w 279"/>
                <a:gd name="T29" fmla="*/ 262 h 296"/>
                <a:gd name="T30" fmla="*/ 43 w 279"/>
                <a:gd name="T31" fmla="*/ 262 h 296"/>
                <a:gd name="T32" fmla="*/ 34 w 279"/>
                <a:gd name="T33" fmla="*/ 254 h 296"/>
                <a:gd name="T34" fmla="*/ 118 w 279"/>
                <a:gd name="T35" fmla="*/ 93 h 296"/>
                <a:gd name="T36" fmla="*/ 118 w 279"/>
                <a:gd name="T37" fmla="*/ 34 h 296"/>
                <a:gd name="T38" fmla="*/ 161 w 279"/>
                <a:gd name="T39" fmla="*/ 34 h 296"/>
                <a:gd name="T40" fmla="*/ 161 w 279"/>
                <a:gd name="T41" fmla="*/ 93 h 296"/>
                <a:gd name="T42" fmla="*/ 177 w 279"/>
                <a:gd name="T43" fmla="*/ 127 h 296"/>
                <a:gd name="T44" fmla="*/ 127 w 279"/>
                <a:gd name="T45" fmla="*/ 1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9" h="296">
                  <a:moveTo>
                    <a:pt x="194" y="85"/>
                  </a:moveTo>
                  <a:lnTo>
                    <a:pt x="194" y="34"/>
                  </a:lnTo>
                  <a:lnTo>
                    <a:pt x="211" y="34"/>
                  </a:lnTo>
                  <a:lnTo>
                    <a:pt x="211" y="0"/>
                  </a:lnTo>
                  <a:lnTo>
                    <a:pt x="68" y="0"/>
                  </a:lnTo>
                  <a:lnTo>
                    <a:pt x="68" y="34"/>
                  </a:lnTo>
                  <a:lnTo>
                    <a:pt x="85" y="34"/>
                  </a:lnTo>
                  <a:lnTo>
                    <a:pt x="85" y="85"/>
                  </a:lnTo>
                  <a:lnTo>
                    <a:pt x="0" y="254"/>
                  </a:lnTo>
                  <a:lnTo>
                    <a:pt x="26" y="296"/>
                  </a:lnTo>
                  <a:lnTo>
                    <a:pt x="254" y="296"/>
                  </a:lnTo>
                  <a:lnTo>
                    <a:pt x="279" y="254"/>
                  </a:lnTo>
                  <a:lnTo>
                    <a:pt x="194" y="85"/>
                  </a:lnTo>
                  <a:close/>
                  <a:moveTo>
                    <a:pt x="127" y="127"/>
                  </a:moveTo>
                  <a:lnTo>
                    <a:pt x="59" y="262"/>
                  </a:lnTo>
                  <a:lnTo>
                    <a:pt x="43" y="262"/>
                  </a:lnTo>
                  <a:lnTo>
                    <a:pt x="34" y="254"/>
                  </a:lnTo>
                  <a:lnTo>
                    <a:pt x="118" y="93"/>
                  </a:lnTo>
                  <a:lnTo>
                    <a:pt x="118" y="34"/>
                  </a:lnTo>
                  <a:lnTo>
                    <a:pt x="161" y="34"/>
                  </a:lnTo>
                  <a:lnTo>
                    <a:pt x="161" y="93"/>
                  </a:lnTo>
                  <a:lnTo>
                    <a:pt x="177" y="127"/>
                  </a:lnTo>
                  <a:lnTo>
                    <a:pt x="127"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3" name="Rectangle 63">
              <a:extLst>
                <a:ext uri="{FF2B5EF4-FFF2-40B4-BE49-F238E27FC236}">
                  <a16:creationId xmlns:a16="http://schemas.microsoft.com/office/drawing/2014/main" id="{98DFC3D6-D8D4-431C-8E2E-9CEEF1C9F6CE}"/>
                </a:ext>
              </a:extLst>
            </p:cNvPr>
            <p:cNvSpPr>
              <a:spLocks noChangeArrowheads="1"/>
            </p:cNvSpPr>
            <p:nvPr/>
          </p:nvSpPr>
          <p:spPr bwMode="auto">
            <a:xfrm>
              <a:off x="9753052" y="3309739"/>
              <a:ext cx="593237"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Custom API</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4" name="Rectangle 64">
              <a:extLst>
                <a:ext uri="{FF2B5EF4-FFF2-40B4-BE49-F238E27FC236}">
                  <a16:creationId xmlns:a16="http://schemas.microsoft.com/office/drawing/2014/main" id="{47506DE9-8A6A-4D1A-887C-3109F338B6EE}"/>
                </a:ext>
              </a:extLst>
            </p:cNvPr>
            <p:cNvSpPr>
              <a:spLocks noChangeArrowheads="1"/>
            </p:cNvSpPr>
            <p:nvPr/>
          </p:nvSpPr>
          <p:spPr bwMode="auto">
            <a:xfrm>
              <a:off x="9777559" y="3401006"/>
              <a:ext cx="530702"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Word2Vec</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5" name="Freeform 65">
              <a:extLst>
                <a:ext uri="{FF2B5EF4-FFF2-40B4-BE49-F238E27FC236}">
                  <a16:creationId xmlns:a16="http://schemas.microsoft.com/office/drawing/2014/main" id="{6FB9997C-8C66-46F4-A1DB-565DB9FC73ED}"/>
                </a:ext>
              </a:extLst>
            </p:cNvPr>
            <p:cNvSpPr>
              <a:spLocks noEditPoints="1"/>
            </p:cNvSpPr>
            <p:nvPr/>
          </p:nvSpPr>
          <p:spPr bwMode="auto">
            <a:xfrm>
              <a:off x="10627696" y="3006360"/>
              <a:ext cx="235774" cy="250140"/>
            </a:xfrm>
            <a:custGeom>
              <a:avLst/>
              <a:gdLst>
                <a:gd name="T0" fmla="*/ 194 w 279"/>
                <a:gd name="T1" fmla="*/ 85 h 296"/>
                <a:gd name="T2" fmla="*/ 194 w 279"/>
                <a:gd name="T3" fmla="*/ 34 h 296"/>
                <a:gd name="T4" fmla="*/ 211 w 279"/>
                <a:gd name="T5" fmla="*/ 34 h 296"/>
                <a:gd name="T6" fmla="*/ 211 w 279"/>
                <a:gd name="T7" fmla="*/ 0 h 296"/>
                <a:gd name="T8" fmla="*/ 68 w 279"/>
                <a:gd name="T9" fmla="*/ 0 h 296"/>
                <a:gd name="T10" fmla="*/ 68 w 279"/>
                <a:gd name="T11" fmla="*/ 34 h 296"/>
                <a:gd name="T12" fmla="*/ 85 w 279"/>
                <a:gd name="T13" fmla="*/ 34 h 296"/>
                <a:gd name="T14" fmla="*/ 85 w 279"/>
                <a:gd name="T15" fmla="*/ 85 h 296"/>
                <a:gd name="T16" fmla="*/ 0 w 279"/>
                <a:gd name="T17" fmla="*/ 254 h 296"/>
                <a:gd name="T18" fmla="*/ 25 w 279"/>
                <a:gd name="T19" fmla="*/ 296 h 296"/>
                <a:gd name="T20" fmla="*/ 253 w 279"/>
                <a:gd name="T21" fmla="*/ 296 h 296"/>
                <a:gd name="T22" fmla="*/ 279 w 279"/>
                <a:gd name="T23" fmla="*/ 254 h 296"/>
                <a:gd name="T24" fmla="*/ 194 w 279"/>
                <a:gd name="T25" fmla="*/ 85 h 296"/>
                <a:gd name="T26" fmla="*/ 127 w 279"/>
                <a:gd name="T27" fmla="*/ 127 h 296"/>
                <a:gd name="T28" fmla="*/ 59 w 279"/>
                <a:gd name="T29" fmla="*/ 262 h 296"/>
                <a:gd name="T30" fmla="*/ 43 w 279"/>
                <a:gd name="T31" fmla="*/ 262 h 296"/>
                <a:gd name="T32" fmla="*/ 34 w 279"/>
                <a:gd name="T33" fmla="*/ 254 h 296"/>
                <a:gd name="T34" fmla="*/ 118 w 279"/>
                <a:gd name="T35" fmla="*/ 93 h 296"/>
                <a:gd name="T36" fmla="*/ 118 w 279"/>
                <a:gd name="T37" fmla="*/ 34 h 296"/>
                <a:gd name="T38" fmla="*/ 160 w 279"/>
                <a:gd name="T39" fmla="*/ 34 h 296"/>
                <a:gd name="T40" fmla="*/ 160 w 279"/>
                <a:gd name="T41" fmla="*/ 93 h 296"/>
                <a:gd name="T42" fmla="*/ 177 w 279"/>
                <a:gd name="T43" fmla="*/ 127 h 296"/>
                <a:gd name="T44" fmla="*/ 127 w 279"/>
                <a:gd name="T45" fmla="*/ 1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9" h="296">
                  <a:moveTo>
                    <a:pt x="194" y="85"/>
                  </a:moveTo>
                  <a:lnTo>
                    <a:pt x="194" y="34"/>
                  </a:lnTo>
                  <a:lnTo>
                    <a:pt x="211" y="34"/>
                  </a:lnTo>
                  <a:lnTo>
                    <a:pt x="211" y="0"/>
                  </a:lnTo>
                  <a:lnTo>
                    <a:pt x="68" y="0"/>
                  </a:lnTo>
                  <a:lnTo>
                    <a:pt x="68" y="34"/>
                  </a:lnTo>
                  <a:lnTo>
                    <a:pt x="85" y="34"/>
                  </a:lnTo>
                  <a:lnTo>
                    <a:pt x="85" y="85"/>
                  </a:lnTo>
                  <a:lnTo>
                    <a:pt x="0" y="254"/>
                  </a:lnTo>
                  <a:lnTo>
                    <a:pt x="25" y="296"/>
                  </a:lnTo>
                  <a:lnTo>
                    <a:pt x="253" y="296"/>
                  </a:lnTo>
                  <a:lnTo>
                    <a:pt x="279" y="254"/>
                  </a:lnTo>
                  <a:lnTo>
                    <a:pt x="194" y="85"/>
                  </a:lnTo>
                  <a:close/>
                  <a:moveTo>
                    <a:pt x="127" y="127"/>
                  </a:moveTo>
                  <a:lnTo>
                    <a:pt x="59" y="262"/>
                  </a:lnTo>
                  <a:lnTo>
                    <a:pt x="43" y="262"/>
                  </a:lnTo>
                  <a:lnTo>
                    <a:pt x="34" y="254"/>
                  </a:lnTo>
                  <a:lnTo>
                    <a:pt x="118" y="93"/>
                  </a:lnTo>
                  <a:lnTo>
                    <a:pt x="118" y="34"/>
                  </a:lnTo>
                  <a:lnTo>
                    <a:pt x="160" y="34"/>
                  </a:lnTo>
                  <a:lnTo>
                    <a:pt x="160" y="93"/>
                  </a:lnTo>
                  <a:lnTo>
                    <a:pt x="177" y="127"/>
                  </a:lnTo>
                  <a:lnTo>
                    <a:pt x="127"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6" name="Rectangle 66">
              <a:extLst>
                <a:ext uri="{FF2B5EF4-FFF2-40B4-BE49-F238E27FC236}">
                  <a16:creationId xmlns:a16="http://schemas.microsoft.com/office/drawing/2014/main" id="{EFA2912E-C0FF-4C20-A04F-79AE4594A9C0}"/>
                </a:ext>
              </a:extLst>
            </p:cNvPr>
            <p:cNvSpPr>
              <a:spLocks noChangeArrowheads="1"/>
            </p:cNvSpPr>
            <p:nvPr/>
          </p:nvSpPr>
          <p:spPr bwMode="auto">
            <a:xfrm>
              <a:off x="10489105" y="3309739"/>
              <a:ext cx="649012"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Custyom API</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7" name="Rectangle 67">
              <a:extLst>
                <a:ext uri="{FF2B5EF4-FFF2-40B4-BE49-F238E27FC236}">
                  <a16:creationId xmlns:a16="http://schemas.microsoft.com/office/drawing/2014/main" id="{F42BF772-4FCF-4EC0-B0A8-7BBDBD844C11}"/>
                </a:ext>
              </a:extLst>
            </p:cNvPr>
            <p:cNvSpPr>
              <a:spLocks noChangeArrowheads="1"/>
            </p:cNvSpPr>
            <p:nvPr/>
          </p:nvSpPr>
          <p:spPr bwMode="auto">
            <a:xfrm>
              <a:off x="10580372" y="3401006"/>
              <a:ext cx="421688"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Future 1</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8" name="Freeform 68">
              <a:extLst>
                <a:ext uri="{FF2B5EF4-FFF2-40B4-BE49-F238E27FC236}">
                  <a16:creationId xmlns:a16="http://schemas.microsoft.com/office/drawing/2014/main" id="{96DA3CD6-7283-4782-8DE1-FE8D250D0AD5}"/>
                </a:ext>
              </a:extLst>
            </p:cNvPr>
            <p:cNvSpPr>
              <a:spLocks noEditPoints="1"/>
            </p:cNvSpPr>
            <p:nvPr/>
          </p:nvSpPr>
          <p:spPr bwMode="auto">
            <a:xfrm>
              <a:off x="7199259" y="2831431"/>
              <a:ext cx="4273504" cy="3079423"/>
            </a:xfrm>
            <a:custGeom>
              <a:avLst/>
              <a:gdLst>
                <a:gd name="T0" fmla="*/ 80 w 22400"/>
                <a:gd name="T1" fmla="*/ 1640 h 15615"/>
                <a:gd name="T2" fmla="*/ 0 w 22400"/>
                <a:gd name="T3" fmla="*/ 2600 h 15615"/>
                <a:gd name="T4" fmla="*/ 40 w 22400"/>
                <a:gd name="T5" fmla="*/ 2960 h 15615"/>
                <a:gd name="T6" fmla="*/ 80 w 22400"/>
                <a:gd name="T7" fmla="*/ 4920 h 15615"/>
                <a:gd name="T8" fmla="*/ 40 w 22400"/>
                <a:gd name="T9" fmla="*/ 6480 h 15615"/>
                <a:gd name="T10" fmla="*/ 0 w 22400"/>
                <a:gd name="T11" fmla="*/ 6840 h 15615"/>
                <a:gd name="T12" fmla="*/ 80 w 22400"/>
                <a:gd name="T13" fmla="*/ 7800 h 15615"/>
                <a:gd name="T14" fmla="*/ 80 w 22400"/>
                <a:gd name="T15" fmla="*/ 10280 h 15615"/>
                <a:gd name="T16" fmla="*/ 0 w 22400"/>
                <a:gd name="T17" fmla="*/ 11240 h 15615"/>
                <a:gd name="T18" fmla="*/ 40 w 22400"/>
                <a:gd name="T19" fmla="*/ 11600 h 15615"/>
                <a:gd name="T20" fmla="*/ 80 w 22400"/>
                <a:gd name="T21" fmla="*/ 13560 h 15615"/>
                <a:gd name="T22" fmla="*/ 40 w 22400"/>
                <a:gd name="T23" fmla="*/ 15120 h 15615"/>
                <a:gd name="T24" fmla="*/ 545 w 22400"/>
                <a:gd name="T25" fmla="*/ 15575 h 15615"/>
                <a:gd name="T26" fmla="*/ 1505 w 22400"/>
                <a:gd name="T27" fmla="*/ 15575 h 15615"/>
                <a:gd name="T28" fmla="*/ 1865 w 22400"/>
                <a:gd name="T29" fmla="*/ 15615 h 15615"/>
                <a:gd name="T30" fmla="*/ 2825 w 22400"/>
                <a:gd name="T31" fmla="*/ 15535 h 15615"/>
                <a:gd name="T32" fmla="*/ 5305 w 22400"/>
                <a:gd name="T33" fmla="*/ 15535 h 15615"/>
                <a:gd name="T34" fmla="*/ 6265 w 22400"/>
                <a:gd name="T35" fmla="*/ 15615 h 15615"/>
                <a:gd name="T36" fmla="*/ 6625 w 22400"/>
                <a:gd name="T37" fmla="*/ 15575 h 15615"/>
                <a:gd name="T38" fmla="*/ 8585 w 22400"/>
                <a:gd name="T39" fmla="*/ 15535 h 15615"/>
                <a:gd name="T40" fmla="*/ 10145 w 22400"/>
                <a:gd name="T41" fmla="*/ 15575 h 15615"/>
                <a:gd name="T42" fmla="*/ 10505 w 22400"/>
                <a:gd name="T43" fmla="*/ 15615 h 15615"/>
                <a:gd name="T44" fmla="*/ 11465 w 22400"/>
                <a:gd name="T45" fmla="*/ 15535 h 15615"/>
                <a:gd name="T46" fmla="*/ 13945 w 22400"/>
                <a:gd name="T47" fmla="*/ 15535 h 15615"/>
                <a:gd name="T48" fmla="*/ 14905 w 22400"/>
                <a:gd name="T49" fmla="*/ 15615 h 15615"/>
                <a:gd name="T50" fmla="*/ 15265 w 22400"/>
                <a:gd name="T51" fmla="*/ 15575 h 15615"/>
                <a:gd name="T52" fmla="*/ 17225 w 22400"/>
                <a:gd name="T53" fmla="*/ 15535 h 15615"/>
                <a:gd name="T54" fmla="*/ 18785 w 22400"/>
                <a:gd name="T55" fmla="*/ 15575 h 15615"/>
                <a:gd name="T56" fmla="*/ 19145 w 22400"/>
                <a:gd name="T57" fmla="*/ 15615 h 15615"/>
                <a:gd name="T58" fmla="*/ 20105 w 22400"/>
                <a:gd name="T59" fmla="*/ 15535 h 15615"/>
                <a:gd name="T60" fmla="*/ 22360 w 22400"/>
                <a:gd name="T61" fmla="*/ 15535 h 15615"/>
                <a:gd name="T62" fmla="*/ 22025 w 22400"/>
                <a:gd name="T63" fmla="*/ 15535 h 15615"/>
                <a:gd name="T64" fmla="*/ 22320 w 22400"/>
                <a:gd name="T65" fmla="*/ 13429 h 15615"/>
                <a:gd name="T66" fmla="*/ 22400 w 22400"/>
                <a:gd name="T67" fmla="*/ 12469 h 15615"/>
                <a:gd name="T68" fmla="*/ 22360 w 22400"/>
                <a:gd name="T69" fmla="*/ 12109 h 15615"/>
                <a:gd name="T70" fmla="*/ 22320 w 22400"/>
                <a:gd name="T71" fmla="*/ 10149 h 15615"/>
                <a:gd name="T72" fmla="*/ 22360 w 22400"/>
                <a:gd name="T73" fmla="*/ 8589 h 15615"/>
                <a:gd name="T74" fmla="*/ 22400 w 22400"/>
                <a:gd name="T75" fmla="*/ 8229 h 15615"/>
                <a:gd name="T76" fmla="*/ 22320 w 22400"/>
                <a:gd name="T77" fmla="*/ 7269 h 15615"/>
                <a:gd name="T78" fmla="*/ 22320 w 22400"/>
                <a:gd name="T79" fmla="*/ 4789 h 15615"/>
                <a:gd name="T80" fmla="*/ 22400 w 22400"/>
                <a:gd name="T81" fmla="*/ 3829 h 15615"/>
                <a:gd name="T82" fmla="*/ 22360 w 22400"/>
                <a:gd name="T83" fmla="*/ 3469 h 15615"/>
                <a:gd name="T84" fmla="*/ 22320 w 22400"/>
                <a:gd name="T85" fmla="*/ 1509 h 15615"/>
                <a:gd name="T86" fmla="*/ 22360 w 22400"/>
                <a:gd name="T87" fmla="*/ 80 h 15615"/>
                <a:gd name="T88" fmla="*/ 21909 w 22400"/>
                <a:gd name="T89" fmla="*/ 80 h 15615"/>
                <a:gd name="T90" fmla="*/ 20349 w 22400"/>
                <a:gd name="T91" fmla="*/ 40 h 15615"/>
                <a:gd name="T92" fmla="*/ 19989 w 22400"/>
                <a:gd name="T93" fmla="*/ 0 h 15615"/>
                <a:gd name="T94" fmla="*/ 19029 w 22400"/>
                <a:gd name="T95" fmla="*/ 80 h 15615"/>
                <a:gd name="T96" fmla="*/ 16549 w 22400"/>
                <a:gd name="T97" fmla="*/ 80 h 15615"/>
                <a:gd name="T98" fmla="*/ 15589 w 22400"/>
                <a:gd name="T99" fmla="*/ 0 h 15615"/>
                <a:gd name="T100" fmla="*/ 15229 w 22400"/>
                <a:gd name="T101" fmla="*/ 40 h 15615"/>
                <a:gd name="T102" fmla="*/ 13269 w 22400"/>
                <a:gd name="T103" fmla="*/ 80 h 15615"/>
                <a:gd name="T104" fmla="*/ 11709 w 22400"/>
                <a:gd name="T105" fmla="*/ 40 h 15615"/>
                <a:gd name="T106" fmla="*/ 11349 w 22400"/>
                <a:gd name="T107" fmla="*/ 0 h 15615"/>
                <a:gd name="T108" fmla="*/ 10389 w 22400"/>
                <a:gd name="T109" fmla="*/ 80 h 15615"/>
                <a:gd name="T110" fmla="*/ 7909 w 22400"/>
                <a:gd name="T111" fmla="*/ 80 h 15615"/>
                <a:gd name="T112" fmla="*/ 6949 w 22400"/>
                <a:gd name="T113" fmla="*/ 0 h 15615"/>
                <a:gd name="T114" fmla="*/ 6589 w 22400"/>
                <a:gd name="T115" fmla="*/ 40 h 15615"/>
                <a:gd name="T116" fmla="*/ 4629 w 22400"/>
                <a:gd name="T117" fmla="*/ 80 h 15615"/>
                <a:gd name="T118" fmla="*/ 3069 w 22400"/>
                <a:gd name="T119" fmla="*/ 40 h 15615"/>
                <a:gd name="T120" fmla="*/ 2709 w 22400"/>
                <a:gd name="T121" fmla="*/ 0 h 15615"/>
                <a:gd name="T122" fmla="*/ 1749 w 22400"/>
                <a:gd name="T123" fmla="*/ 80 h 15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00" h="15615">
                  <a:moveTo>
                    <a:pt x="80" y="120"/>
                  </a:moveTo>
                  <a:lnTo>
                    <a:pt x="80" y="680"/>
                  </a:lnTo>
                  <a:cubicBezTo>
                    <a:pt x="80" y="703"/>
                    <a:pt x="62" y="720"/>
                    <a:pt x="40" y="720"/>
                  </a:cubicBezTo>
                  <a:cubicBezTo>
                    <a:pt x="17" y="720"/>
                    <a:pt x="0" y="703"/>
                    <a:pt x="0" y="680"/>
                  </a:cubicBezTo>
                  <a:lnTo>
                    <a:pt x="0" y="120"/>
                  </a:lnTo>
                  <a:cubicBezTo>
                    <a:pt x="0" y="98"/>
                    <a:pt x="17" y="80"/>
                    <a:pt x="40" y="80"/>
                  </a:cubicBezTo>
                  <a:cubicBezTo>
                    <a:pt x="62" y="80"/>
                    <a:pt x="80" y="98"/>
                    <a:pt x="80" y="120"/>
                  </a:cubicBezTo>
                  <a:close/>
                  <a:moveTo>
                    <a:pt x="80" y="1080"/>
                  </a:moveTo>
                  <a:lnTo>
                    <a:pt x="80" y="1640"/>
                  </a:lnTo>
                  <a:cubicBezTo>
                    <a:pt x="80" y="1663"/>
                    <a:pt x="62" y="1680"/>
                    <a:pt x="40" y="1680"/>
                  </a:cubicBezTo>
                  <a:cubicBezTo>
                    <a:pt x="17" y="1680"/>
                    <a:pt x="0" y="1663"/>
                    <a:pt x="0" y="1640"/>
                  </a:cubicBezTo>
                  <a:lnTo>
                    <a:pt x="0" y="1080"/>
                  </a:lnTo>
                  <a:cubicBezTo>
                    <a:pt x="0" y="1058"/>
                    <a:pt x="17" y="1040"/>
                    <a:pt x="40" y="1040"/>
                  </a:cubicBezTo>
                  <a:cubicBezTo>
                    <a:pt x="62" y="1040"/>
                    <a:pt x="80" y="1058"/>
                    <a:pt x="80" y="1080"/>
                  </a:cubicBezTo>
                  <a:close/>
                  <a:moveTo>
                    <a:pt x="80" y="2040"/>
                  </a:moveTo>
                  <a:lnTo>
                    <a:pt x="80" y="2600"/>
                  </a:lnTo>
                  <a:cubicBezTo>
                    <a:pt x="80" y="2623"/>
                    <a:pt x="62" y="2640"/>
                    <a:pt x="40" y="2640"/>
                  </a:cubicBezTo>
                  <a:cubicBezTo>
                    <a:pt x="17" y="2640"/>
                    <a:pt x="0" y="2623"/>
                    <a:pt x="0" y="2600"/>
                  </a:cubicBezTo>
                  <a:lnTo>
                    <a:pt x="0" y="2040"/>
                  </a:lnTo>
                  <a:cubicBezTo>
                    <a:pt x="0" y="2018"/>
                    <a:pt x="17" y="2000"/>
                    <a:pt x="40" y="2000"/>
                  </a:cubicBezTo>
                  <a:cubicBezTo>
                    <a:pt x="62" y="2000"/>
                    <a:pt x="80" y="2018"/>
                    <a:pt x="80" y="2040"/>
                  </a:cubicBezTo>
                  <a:close/>
                  <a:moveTo>
                    <a:pt x="80" y="3000"/>
                  </a:moveTo>
                  <a:lnTo>
                    <a:pt x="80" y="3560"/>
                  </a:lnTo>
                  <a:cubicBezTo>
                    <a:pt x="80" y="3583"/>
                    <a:pt x="62" y="3600"/>
                    <a:pt x="40" y="3600"/>
                  </a:cubicBezTo>
                  <a:cubicBezTo>
                    <a:pt x="17" y="3600"/>
                    <a:pt x="0" y="3583"/>
                    <a:pt x="0" y="3560"/>
                  </a:cubicBezTo>
                  <a:lnTo>
                    <a:pt x="0" y="3000"/>
                  </a:lnTo>
                  <a:cubicBezTo>
                    <a:pt x="0" y="2978"/>
                    <a:pt x="17" y="2960"/>
                    <a:pt x="40" y="2960"/>
                  </a:cubicBezTo>
                  <a:cubicBezTo>
                    <a:pt x="62" y="2960"/>
                    <a:pt x="80" y="2978"/>
                    <a:pt x="80" y="3000"/>
                  </a:cubicBezTo>
                  <a:close/>
                  <a:moveTo>
                    <a:pt x="80" y="3960"/>
                  </a:moveTo>
                  <a:lnTo>
                    <a:pt x="80" y="4520"/>
                  </a:lnTo>
                  <a:cubicBezTo>
                    <a:pt x="80" y="4543"/>
                    <a:pt x="62" y="4560"/>
                    <a:pt x="40" y="4560"/>
                  </a:cubicBezTo>
                  <a:cubicBezTo>
                    <a:pt x="17" y="4560"/>
                    <a:pt x="0" y="4543"/>
                    <a:pt x="0" y="4520"/>
                  </a:cubicBezTo>
                  <a:lnTo>
                    <a:pt x="0" y="3960"/>
                  </a:lnTo>
                  <a:cubicBezTo>
                    <a:pt x="0" y="3938"/>
                    <a:pt x="17" y="3920"/>
                    <a:pt x="40" y="3920"/>
                  </a:cubicBezTo>
                  <a:cubicBezTo>
                    <a:pt x="62" y="3920"/>
                    <a:pt x="80" y="3938"/>
                    <a:pt x="80" y="3960"/>
                  </a:cubicBezTo>
                  <a:close/>
                  <a:moveTo>
                    <a:pt x="80" y="4920"/>
                  </a:moveTo>
                  <a:lnTo>
                    <a:pt x="80" y="5480"/>
                  </a:lnTo>
                  <a:cubicBezTo>
                    <a:pt x="80" y="5503"/>
                    <a:pt x="62" y="5520"/>
                    <a:pt x="40" y="5520"/>
                  </a:cubicBezTo>
                  <a:cubicBezTo>
                    <a:pt x="17" y="5520"/>
                    <a:pt x="0" y="5503"/>
                    <a:pt x="0" y="5480"/>
                  </a:cubicBezTo>
                  <a:lnTo>
                    <a:pt x="0" y="4920"/>
                  </a:lnTo>
                  <a:cubicBezTo>
                    <a:pt x="0" y="4898"/>
                    <a:pt x="17" y="4880"/>
                    <a:pt x="40" y="4880"/>
                  </a:cubicBezTo>
                  <a:cubicBezTo>
                    <a:pt x="62" y="4880"/>
                    <a:pt x="80" y="4898"/>
                    <a:pt x="80" y="4920"/>
                  </a:cubicBezTo>
                  <a:close/>
                  <a:moveTo>
                    <a:pt x="80" y="5880"/>
                  </a:moveTo>
                  <a:lnTo>
                    <a:pt x="80" y="6440"/>
                  </a:lnTo>
                  <a:cubicBezTo>
                    <a:pt x="80" y="6463"/>
                    <a:pt x="62" y="6480"/>
                    <a:pt x="40" y="6480"/>
                  </a:cubicBezTo>
                  <a:cubicBezTo>
                    <a:pt x="17" y="6480"/>
                    <a:pt x="0" y="6463"/>
                    <a:pt x="0" y="6440"/>
                  </a:cubicBezTo>
                  <a:lnTo>
                    <a:pt x="0" y="5880"/>
                  </a:lnTo>
                  <a:cubicBezTo>
                    <a:pt x="0" y="5858"/>
                    <a:pt x="17" y="5840"/>
                    <a:pt x="40" y="5840"/>
                  </a:cubicBezTo>
                  <a:cubicBezTo>
                    <a:pt x="62" y="5840"/>
                    <a:pt x="80" y="5858"/>
                    <a:pt x="80" y="5880"/>
                  </a:cubicBezTo>
                  <a:close/>
                  <a:moveTo>
                    <a:pt x="80" y="6840"/>
                  </a:moveTo>
                  <a:lnTo>
                    <a:pt x="80" y="7400"/>
                  </a:lnTo>
                  <a:cubicBezTo>
                    <a:pt x="80" y="7423"/>
                    <a:pt x="62" y="7440"/>
                    <a:pt x="40" y="7440"/>
                  </a:cubicBezTo>
                  <a:cubicBezTo>
                    <a:pt x="17" y="7440"/>
                    <a:pt x="0" y="7423"/>
                    <a:pt x="0" y="7400"/>
                  </a:cubicBezTo>
                  <a:lnTo>
                    <a:pt x="0" y="6840"/>
                  </a:lnTo>
                  <a:cubicBezTo>
                    <a:pt x="0" y="6818"/>
                    <a:pt x="17" y="6800"/>
                    <a:pt x="40" y="6800"/>
                  </a:cubicBezTo>
                  <a:cubicBezTo>
                    <a:pt x="62" y="6800"/>
                    <a:pt x="80" y="6818"/>
                    <a:pt x="80" y="6840"/>
                  </a:cubicBezTo>
                  <a:close/>
                  <a:moveTo>
                    <a:pt x="80" y="7800"/>
                  </a:moveTo>
                  <a:lnTo>
                    <a:pt x="80" y="8360"/>
                  </a:lnTo>
                  <a:cubicBezTo>
                    <a:pt x="80" y="8383"/>
                    <a:pt x="62" y="8400"/>
                    <a:pt x="40" y="8400"/>
                  </a:cubicBezTo>
                  <a:cubicBezTo>
                    <a:pt x="17" y="8400"/>
                    <a:pt x="0" y="8383"/>
                    <a:pt x="0" y="8360"/>
                  </a:cubicBezTo>
                  <a:lnTo>
                    <a:pt x="0" y="7800"/>
                  </a:lnTo>
                  <a:cubicBezTo>
                    <a:pt x="0" y="7778"/>
                    <a:pt x="17" y="7760"/>
                    <a:pt x="40" y="7760"/>
                  </a:cubicBezTo>
                  <a:cubicBezTo>
                    <a:pt x="62" y="7760"/>
                    <a:pt x="80" y="7778"/>
                    <a:pt x="80" y="7800"/>
                  </a:cubicBezTo>
                  <a:close/>
                  <a:moveTo>
                    <a:pt x="80" y="8760"/>
                  </a:moveTo>
                  <a:lnTo>
                    <a:pt x="80" y="9320"/>
                  </a:lnTo>
                  <a:cubicBezTo>
                    <a:pt x="80" y="9343"/>
                    <a:pt x="62" y="9360"/>
                    <a:pt x="40" y="9360"/>
                  </a:cubicBezTo>
                  <a:cubicBezTo>
                    <a:pt x="17" y="9360"/>
                    <a:pt x="0" y="9343"/>
                    <a:pt x="0" y="9320"/>
                  </a:cubicBezTo>
                  <a:lnTo>
                    <a:pt x="0" y="8760"/>
                  </a:lnTo>
                  <a:cubicBezTo>
                    <a:pt x="0" y="8738"/>
                    <a:pt x="17" y="8720"/>
                    <a:pt x="40" y="8720"/>
                  </a:cubicBezTo>
                  <a:cubicBezTo>
                    <a:pt x="62" y="8720"/>
                    <a:pt x="80" y="8738"/>
                    <a:pt x="80" y="8760"/>
                  </a:cubicBezTo>
                  <a:close/>
                  <a:moveTo>
                    <a:pt x="80" y="9720"/>
                  </a:moveTo>
                  <a:lnTo>
                    <a:pt x="80" y="10280"/>
                  </a:lnTo>
                  <a:cubicBezTo>
                    <a:pt x="80" y="10303"/>
                    <a:pt x="62" y="10320"/>
                    <a:pt x="40" y="10320"/>
                  </a:cubicBezTo>
                  <a:cubicBezTo>
                    <a:pt x="17" y="10320"/>
                    <a:pt x="0" y="10303"/>
                    <a:pt x="0" y="10280"/>
                  </a:cubicBezTo>
                  <a:lnTo>
                    <a:pt x="0" y="9720"/>
                  </a:lnTo>
                  <a:cubicBezTo>
                    <a:pt x="0" y="9698"/>
                    <a:pt x="17" y="9680"/>
                    <a:pt x="40" y="9680"/>
                  </a:cubicBezTo>
                  <a:cubicBezTo>
                    <a:pt x="62" y="9680"/>
                    <a:pt x="80" y="9698"/>
                    <a:pt x="80" y="9720"/>
                  </a:cubicBezTo>
                  <a:close/>
                  <a:moveTo>
                    <a:pt x="80" y="10680"/>
                  </a:moveTo>
                  <a:lnTo>
                    <a:pt x="80" y="11240"/>
                  </a:lnTo>
                  <a:cubicBezTo>
                    <a:pt x="80" y="11263"/>
                    <a:pt x="62" y="11280"/>
                    <a:pt x="40" y="11280"/>
                  </a:cubicBezTo>
                  <a:cubicBezTo>
                    <a:pt x="17" y="11280"/>
                    <a:pt x="0" y="11263"/>
                    <a:pt x="0" y="11240"/>
                  </a:cubicBezTo>
                  <a:lnTo>
                    <a:pt x="0" y="10680"/>
                  </a:lnTo>
                  <a:cubicBezTo>
                    <a:pt x="0" y="10658"/>
                    <a:pt x="17" y="10640"/>
                    <a:pt x="40" y="10640"/>
                  </a:cubicBezTo>
                  <a:cubicBezTo>
                    <a:pt x="62" y="10640"/>
                    <a:pt x="80" y="10658"/>
                    <a:pt x="80" y="10680"/>
                  </a:cubicBezTo>
                  <a:close/>
                  <a:moveTo>
                    <a:pt x="80" y="11640"/>
                  </a:moveTo>
                  <a:lnTo>
                    <a:pt x="80" y="12200"/>
                  </a:lnTo>
                  <a:cubicBezTo>
                    <a:pt x="80" y="12223"/>
                    <a:pt x="62" y="12240"/>
                    <a:pt x="40" y="12240"/>
                  </a:cubicBezTo>
                  <a:cubicBezTo>
                    <a:pt x="17" y="12240"/>
                    <a:pt x="0" y="12223"/>
                    <a:pt x="0" y="12200"/>
                  </a:cubicBezTo>
                  <a:lnTo>
                    <a:pt x="0" y="11640"/>
                  </a:lnTo>
                  <a:cubicBezTo>
                    <a:pt x="0" y="11618"/>
                    <a:pt x="17" y="11600"/>
                    <a:pt x="40" y="11600"/>
                  </a:cubicBezTo>
                  <a:cubicBezTo>
                    <a:pt x="62" y="11600"/>
                    <a:pt x="80" y="11618"/>
                    <a:pt x="80" y="11640"/>
                  </a:cubicBezTo>
                  <a:close/>
                  <a:moveTo>
                    <a:pt x="80" y="12600"/>
                  </a:moveTo>
                  <a:lnTo>
                    <a:pt x="80" y="13160"/>
                  </a:lnTo>
                  <a:cubicBezTo>
                    <a:pt x="80" y="13183"/>
                    <a:pt x="62" y="13200"/>
                    <a:pt x="40" y="13200"/>
                  </a:cubicBezTo>
                  <a:cubicBezTo>
                    <a:pt x="17" y="13200"/>
                    <a:pt x="0" y="13183"/>
                    <a:pt x="0" y="13160"/>
                  </a:cubicBezTo>
                  <a:lnTo>
                    <a:pt x="0" y="12600"/>
                  </a:lnTo>
                  <a:cubicBezTo>
                    <a:pt x="0" y="12578"/>
                    <a:pt x="17" y="12560"/>
                    <a:pt x="40" y="12560"/>
                  </a:cubicBezTo>
                  <a:cubicBezTo>
                    <a:pt x="62" y="12560"/>
                    <a:pt x="80" y="12578"/>
                    <a:pt x="80" y="12600"/>
                  </a:cubicBezTo>
                  <a:close/>
                  <a:moveTo>
                    <a:pt x="80" y="13560"/>
                  </a:moveTo>
                  <a:lnTo>
                    <a:pt x="80" y="14120"/>
                  </a:lnTo>
                  <a:cubicBezTo>
                    <a:pt x="80" y="14143"/>
                    <a:pt x="62" y="14160"/>
                    <a:pt x="40" y="14160"/>
                  </a:cubicBezTo>
                  <a:cubicBezTo>
                    <a:pt x="17" y="14160"/>
                    <a:pt x="0" y="14143"/>
                    <a:pt x="0" y="14120"/>
                  </a:cubicBezTo>
                  <a:lnTo>
                    <a:pt x="0" y="13560"/>
                  </a:lnTo>
                  <a:cubicBezTo>
                    <a:pt x="0" y="13538"/>
                    <a:pt x="17" y="13520"/>
                    <a:pt x="40" y="13520"/>
                  </a:cubicBezTo>
                  <a:cubicBezTo>
                    <a:pt x="62" y="13520"/>
                    <a:pt x="80" y="13538"/>
                    <a:pt x="80" y="13560"/>
                  </a:cubicBezTo>
                  <a:close/>
                  <a:moveTo>
                    <a:pt x="80" y="14520"/>
                  </a:moveTo>
                  <a:lnTo>
                    <a:pt x="80" y="15080"/>
                  </a:lnTo>
                  <a:cubicBezTo>
                    <a:pt x="80" y="15103"/>
                    <a:pt x="62" y="15120"/>
                    <a:pt x="40" y="15120"/>
                  </a:cubicBezTo>
                  <a:cubicBezTo>
                    <a:pt x="17" y="15120"/>
                    <a:pt x="0" y="15103"/>
                    <a:pt x="0" y="15080"/>
                  </a:cubicBezTo>
                  <a:lnTo>
                    <a:pt x="0" y="14520"/>
                  </a:lnTo>
                  <a:cubicBezTo>
                    <a:pt x="0" y="14498"/>
                    <a:pt x="17" y="14480"/>
                    <a:pt x="40" y="14480"/>
                  </a:cubicBezTo>
                  <a:cubicBezTo>
                    <a:pt x="62" y="14480"/>
                    <a:pt x="80" y="14498"/>
                    <a:pt x="80" y="14520"/>
                  </a:cubicBezTo>
                  <a:close/>
                  <a:moveTo>
                    <a:pt x="80" y="15480"/>
                  </a:moveTo>
                  <a:lnTo>
                    <a:pt x="80" y="15575"/>
                  </a:lnTo>
                  <a:lnTo>
                    <a:pt x="40" y="15535"/>
                  </a:lnTo>
                  <a:lnTo>
                    <a:pt x="505" y="15535"/>
                  </a:lnTo>
                  <a:cubicBezTo>
                    <a:pt x="527" y="15535"/>
                    <a:pt x="545" y="15553"/>
                    <a:pt x="545" y="15575"/>
                  </a:cubicBezTo>
                  <a:cubicBezTo>
                    <a:pt x="545" y="15597"/>
                    <a:pt x="527" y="15615"/>
                    <a:pt x="505" y="15615"/>
                  </a:cubicBezTo>
                  <a:lnTo>
                    <a:pt x="40" y="15615"/>
                  </a:lnTo>
                  <a:cubicBezTo>
                    <a:pt x="17" y="15615"/>
                    <a:pt x="0" y="15597"/>
                    <a:pt x="0" y="15575"/>
                  </a:cubicBezTo>
                  <a:lnTo>
                    <a:pt x="0" y="15480"/>
                  </a:lnTo>
                  <a:cubicBezTo>
                    <a:pt x="0" y="15458"/>
                    <a:pt x="17" y="15440"/>
                    <a:pt x="40" y="15440"/>
                  </a:cubicBezTo>
                  <a:cubicBezTo>
                    <a:pt x="62" y="15440"/>
                    <a:pt x="80" y="15458"/>
                    <a:pt x="80" y="15480"/>
                  </a:cubicBezTo>
                  <a:close/>
                  <a:moveTo>
                    <a:pt x="905" y="15535"/>
                  </a:moveTo>
                  <a:lnTo>
                    <a:pt x="1465" y="15535"/>
                  </a:lnTo>
                  <a:cubicBezTo>
                    <a:pt x="1487" y="15535"/>
                    <a:pt x="1505" y="15553"/>
                    <a:pt x="1505" y="15575"/>
                  </a:cubicBezTo>
                  <a:cubicBezTo>
                    <a:pt x="1505" y="15597"/>
                    <a:pt x="1487" y="15615"/>
                    <a:pt x="1465" y="15615"/>
                  </a:cubicBezTo>
                  <a:lnTo>
                    <a:pt x="905" y="15615"/>
                  </a:lnTo>
                  <a:cubicBezTo>
                    <a:pt x="883" y="15615"/>
                    <a:pt x="865" y="15597"/>
                    <a:pt x="865" y="15575"/>
                  </a:cubicBezTo>
                  <a:cubicBezTo>
                    <a:pt x="865" y="15553"/>
                    <a:pt x="883" y="15535"/>
                    <a:pt x="905" y="15535"/>
                  </a:cubicBezTo>
                  <a:close/>
                  <a:moveTo>
                    <a:pt x="1865" y="15535"/>
                  </a:moveTo>
                  <a:lnTo>
                    <a:pt x="2425" y="15535"/>
                  </a:lnTo>
                  <a:cubicBezTo>
                    <a:pt x="2447" y="15535"/>
                    <a:pt x="2465" y="15553"/>
                    <a:pt x="2465" y="15575"/>
                  </a:cubicBezTo>
                  <a:cubicBezTo>
                    <a:pt x="2465" y="15597"/>
                    <a:pt x="2447" y="15615"/>
                    <a:pt x="2425" y="15615"/>
                  </a:cubicBezTo>
                  <a:lnTo>
                    <a:pt x="1865" y="15615"/>
                  </a:lnTo>
                  <a:cubicBezTo>
                    <a:pt x="1843" y="15615"/>
                    <a:pt x="1825" y="15597"/>
                    <a:pt x="1825" y="15575"/>
                  </a:cubicBezTo>
                  <a:cubicBezTo>
                    <a:pt x="1825" y="15553"/>
                    <a:pt x="1843" y="15535"/>
                    <a:pt x="1865" y="15535"/>
                  </a:cubicBezTo>
                  <a:close/>
                  <a:moveTo>
                    <a:pt x="2825" y="15535"/>
                  </a:moveTo>
                  <a:lnTo>
                    <a:pt x="3385" y="15535"/>
                  </a:lnTo>
                  <a:cubicBezTo>
                    <a:pt x="3407" y="15535"/>
                    <a:pt x="3425" y="15553"/>
                    <a:pt x="3425" y="15575"/>
                  </a:cubicBezTo>
                  <a:cubicBezTo>
                    <a:pt x="3425" y="15597"/>
                    <a:pt x="3407" y="15615"/>
                    <a:pt x="3385" y="15615"/>
                  </a:cubicBezTo>
                  <a:lnTo>
                    <a:pt x="2825" y="15615"/>
                  </a:lnTo>
                  <a:cubicBezTo>
                    <a:pt x="2803" y="15615"/>
                    <a:pt x="2785" y="15597"/>
                    <a:pt x="2785" y="15575"/>
                  </a:cubicBezTo>
                  <a:cubicBezTo>
                    <a:pt x="2785" y="15553"/>
                    <a:pt x="2803" y="15535"/>
                    <a:pt x="2825" y="15535"/>
                  </a:cubicBezTo>
                  <a:close/>
                  <a:moveTo>
                    <a:pt x="3785" y="15535"/>
                  </a:moveTo>
                  <a:lnTo>
                    <a:pt x="4345" y="15535"/>
                  </a:lnTo>
                  <a:cubicBezTo>
                    <a:pt x="4367" y="15535"/>
                    <a:pt x="4385" y="15553"/>
                    <a:pt x="4385" y="15575"/>
                  </a:cubicBezTo>
                  <a:cubicBezTo>
                    <a:pt x="4385" y="15597"/>
                    <a:pt x="4367" y="15615"/>
                    <a:pt x="4345" y="15615"/>
                  </a:cubicBezTo>
                  <a:lnTo>
                    <a:pt x="3785" y="15615"/>
                  </a:lnTo>
                  <a:cubicBezTo>
                    <a:pt x="3763" y="15615"/>
                    <a:pt x="3745" y="15597"/>
                    <a:pt x="3745" y="15575"/>
                  </a:cubicBezTo>
                  <a:cubicBezTo>
                    <a:pt x="3745" y="15553"/>
                    <a:pt x="3763" y="15535"/>
                    <a:pt x="3785" y="15535"/>
                  </a:cubicBezTo>
                  <a:close/>
                  <a:moveTo>
                    <a:pt x="4745" y="15535"/>
                  </a:moveTo>
                  <a:lnTo>
                    <a:pt x="5305" y="15535"/>
                  </a:lnTo>
                  <a:cubicBezTo>
                    <a:pt x="5327" y="15535"/>
                    <a:pt x="5345" y="15553"/>
                    <a:pt x="5345" y="15575"/>
                  </a:cubicBezTo>
                  <a:cubicBezTo>
                    <a:pt x="5345" y="15597"/>
                    <a:pt x="5327" y="15615"/>
                    <a:pt x="5305" y="15615"/>
                  </a:cubicBezTo>
                  <a:lnTo>
                    <a:pt x="4745" y="15615"/>
                  </a:lnTo>
                  <a:cubicBezTo>
                    <a:pt x="4723" y="15615"/>
                    <a:pt x="4705" y="15597"/>
                    <a:pt x="4705" y="15575"/>
                  </a:cubicBezTo>
                  <a:cubicBezTo>
                    <a:pt x="4705" y="15553"/>
                    <a:pt x="4723" y="15535"/>
                    <a:pt x="4745" y="15535"/>
                  </a:cubicBezTo>
                  <a:close/>
                  <a:moveTo>
                    <a:pt x="5705" y="15535"/>
                  </a:moveTo>
                  <a:lnTo>
                    <a:pt x="6265" y="15535"/>
                  </a:lnTo>
                  <a:cubicBezTo>
                    <a:pt x="6287" y="15535"/>
                    <a:pt x="6305" y="15553"/>
                    <a:pt x="6305" y="15575"/>
                  </a:cubicBezTo>
                  <a:cubicBezTo>
                    <a:pt x="6305" y="15597"/>
                    <a:pt x="6287" y="15615"/>
                    <a:pt x="6265" y="15615"/>
                  </a:cubicBezTo>
                  <a:lnTo>
                    <a:pt x="5705" y="15615"/>
                  </a:lnTo>
                  <a:cubicBezTo>
                    <a:pt x="5683" y="15615"/>
                    <a:pt x="5665" y="15597"/>
                    <a:pt x="5665" y="15575"/>
                  </a:cubicBezTo>
                  <a:cubicBezTo>
                    <a:pt x="5665" y="15553"/>
                    <a:pt x="5683" y="15535"/>
                    <a:pt x="5705" y="15535"/>
                  </a:cubicBezTo>
                  <a:close/>
                  <a:moveTo>
                    <a:pt x="6665" y="15535"/>
                  </a:moveTo>
                  <a:lnTo>
                    <a:pt x="7225" y="15535"/>
                  </a:lnTo>
                  <a:cubicBezTo>
                    <a:pt x="7247" y="15535"/>
                    <a:pt x="7265" y="15553"/>
                    <a:pt x="7265" y="15575"/>
                  </a:cubicBezTo>
                  <a:cubicBezTo>
                    <a:pt x="7265" y="15597"/>
                    <a:pt x="7247" y="15615"/>
                    <a:pt x="7225" y="15615"/>
                  </a:cubicBezTo>
                  <a:lnTo>
                    <a:pt x="6665" y="15615"/>
                  </a:lnTo>
                  <a:cubicBezTo>
                    <a:pt x="6643" y="15615"/>
                    <a:pt x="6625" y="15597"/>
                    <a:pt x="6625" y="15575"/>
                  </a:cubicBezTo>
                  <a:cubicBezTo>
                    <a:pt x="6625" y="15553"/>
                    <a:pt x="6643" y="15535"/>
                    <a:pt x="6665" y="15535"/>
                  </a:cubicBezTo>
                  <a:close/>
                  <a:moveTo>
                    <a:pt x="7625" y="15535"/>
                  </a:moveTo>
                  <a:lnTo>
                    <a:pt x="8185" y="15535"/>
                  </a:lnTo>
                  <a:cubicBezTo>
                    <a:pt x="8207" y="15535"/>
                    <a:pt x="8225" y="15553"/>
                    <a:pt x="8225" y="15575"/>
                  </a:cubicBezTo>
                  <a:cubicBezTo>
                    <a:pt x="8225" y="15597"/>
                    <a:pt x="8207" y="15615"/>
                    <a:pt x="8185" y="15615"/>
                  </a:cubicBezTo>
                  <a:lnTo>
                    <a:pt x="7625" y="15615"/>
                  </a:lnTo>
                  <a:cubicBezTo>
                    <a:pt x="7603" y="15615"/>
                    <a:pt x="7585" y="15597"/>
                    <a:pt x="7585" y="15575"/>
                  </a:cubicBezTo>
                  <a:cubicBezTo>
                    <a:pt x="7585" y="15553"/>
                    <a:pt x="7603" y="15535"/>
                    <a:pt x="7625" y="15535"/>
                  </a:cubicBezTo>
                  <a:close/>
                  <a:moveTo>
                    <a:pt x="8585" y="15535"/>
                  </a:moveTo>
                  <a:lnTo>
                    <a:pt x="9145" y="15535"/>
                  </a:lnTo>
                  <a:cubicBezTo>
                    <a:pt x="9167" y="15535"/>
                    <a:pt x="9185" y="15553"/>
                    <a:pt x="9185" y="15575"/>
                  </a:cubicBezTo>
                  <a:cubicBezTo>
                    <a:pt x="9185" y="15597"/>
                    <a:pt x="9167" y="15615"/>
                    <a:pt x="9145" y="15615"/>
                  </a:cubicBezTo>
                  <a:lnTo>
                    <a:pt x="8585" y="15615"/>
                  </a:lnTo>
                  <a:cubicBezTo>
                    <a:pt x="8563" y="15615"/>
                    <a:pt x="8545" y="15597"/>
                    <a:pt x="8545" y="15575"/>
                  </a:cubicBezTo>
                  <a:cubicBezTo>
                    <a:pt x="8545" y="15553"/>
                    <a:pt x="8563" y="15535"/>
                    <a:pt x="8585" y="15535"/>
                  </a:cubicBezTo>
                  <a:close/>
                  <a:moveTo>
                    <a:pt x="9545" y="15535"/>
                  </a:moveTo>
                  <a:lnTo>
                    <a:pt x="10105" y="15535"/>
                  </a:lnTo>
                  <a:cubicBezTo>
                    <a:pt x="10127" y="15535"/>
                    <a:pt x="10145" y="15553"/>
                    <a:pt x="10145" y="15575"/>
                  </a:cubicBezTo>
                  <a:cubicBezTo>
                    <a:pt x="10145" y="15597"/>
                    <a:pt x="10127" y="15615"/>
                    <a:pt x="10105" y="15615"/>
                  </a:cubicBezTo>
                  <a:lnTo>
                    <a:pt x="9545" y="15615"/>
                  </a:lnTo>
                  <a:cubicBezTo>
                    <a:pt x="9523" y="15615"/>
                    <a:pt x="9505" y="15597"/>
                    <a:pt x="9505" y="15575"/>
                  </a:cubicBezTo>
                  <a:cubicBezTo>
                    <a:pt x="9505" y="15553"/>
                    <a:pt x="9523" y="15535"/>
                    <a:pt x="9545" y="15535"/>
                  </a:cubicBezTo>
                  <a:close/>
                  <a:moveTo>
                    <a:pt x="10505" y="15535"/>
                  </a:moveTo>
                  <a:lnTo>
                    <a:pt x="11065" y="15535"/>
                  </a:lnTo>
                  <a:cubicBezTo>
                    <a:pt x="11087" y="15535"/>
                    <a:pt x="11105" y="15553"/>
                    <a:pt x="11105" y="15575"/>
                  </a:cubicBezTo>
                  <a:cubicBezTo>
                    <a:pt x="11105" y="15597"/>
                    <a:pt x="11087" y="15615"/>
                    <a:pt x="11065" y="15615"/>
                  </a:cubicBezTo>
                  <a:lnTo>
                    <a:pt x="10505" y="15615"/>
                  </a:lnTo>
                  <a:cubicBezTo>
                    <a:pt x="10483" y="15615"/>
                    <a:pt x="10465" y="15597"/>
                    <a:pt x="10465" y="15575"/>
                  </a:cubicBezTo>
                  <a:cubicBezTo>
                    <a:pt x="10465" y="15553"/>
                    <a:pt x="10483" y="15535"/>
                    <a:pt x="10505" y="15535"/>
                  </a:cubicBezTo>
                  <a:close/>
                  <a:moveTo>
                    <a:pt x="11465" y="15535"/>
                  </a:moveTo>
                  <a:lnTo>
                    <a:pt x="12025" y="15535"/>
                  </a:lnTo>
                  <a:cubicBezTo>
                    <a:pt x="12047" y="15535"/>
                    <a:pt x="12065" y="15553"/>
                    <a:pt x="12065" y="15575"/>
                  </a:cubicBezTo>
                  <a:cubicBezTo>
                    <a:pt x="12065" y="15597"/>
                    <a:pt x="12047" y="15615"/>
                    <a:pt x="12025" y="15615"/>
                  </a:cubicBezTo>
                  <a:lnTo>
                    <a:pt x="11465" y="15615"/>
                  </a:lnTo>
                  <a:cubicBezTo>
                    <a:pt x="11443" y="15615"/>
                    <a:pt x="11425" y="15597"/>
                    <a:pt x="11425" y="15575"/>
                  </a:cubicBezTo>
                  <a:cubicBezTo>
                    <a:pt x="11425" y="15553"/>
                    <a:pt x="11443" y="15535"/>
                    <a:pt x="11465" y="15535"/>
                  </a:cubicBezTo>
                  <a:close/>
                  <a:moveTo>
                    <a:pt x="12425" y="15535"/>
                  </a:moveTo>
                  <a:lnTo>
                    <a:pt x="12985" y="15535"/>
                  </a:lnTo>
                  <a:cubicBezTo>
                    <a:pt x="13007" y="15535"/>
                    <a:pt x="13025" y="15553"/>
                    <a:pt x="13025" y="15575"/>
                  </a:cubicBezTo>
                  <a:cubicBezTo>
                    <a:pt x="13025" y="15597"/>
                    <a:pt x="13007" y="15615"/>
                    <a:pt x="12985" y="15615"/>
                  </a:cubicBezTo>
                  <a:lnTo>
                    <a:pt x="12425" y="15615"/>
                  </a:lnTo>
                  <a:cubicBezTo>
                    <a:pt x="12403" y="15615"/>
                    <a:pt x="12385" y="15597"/>
                    <a:pt x="12385" y="15575"/>
                  </a:cubicBezTo>
                  <a:cubicBezTo>
                    <a:pt x="12385" y="15553"/>
                    <a:pt x="12403" y="15535"/>
                    <a:pt x="12425" y="15535"/>
                  </a:cubicBezTo>
                  <a:close/>
                  <a:moveTo>
                    <a:pt x="13385" y="15535"/>
                  </a:moveTo>
                  <a:lnTo>
                    <a:pt x="13945" y="15535"/>
                  </a:lnTo>
                  <a:cubicBezTo>
                    <a:pt x="13967" y="15535"/>
                    <a:pt x="13985" y="15553"/>
                    <a:pt x="13985" y="15575"/>
                  </a:cubicBezTo>
                  <a:cubicBezTo>
                    <a:pt x="13985" y="15597"/>
                    <a:pt x="13967" y="15615"/>
                    <a:pt x="13945" y="15615"/>
                  </a:cubicBezTo>
                  <a:lnTo>
                    <a:pt x="13385" y="15615"/>
                  </a:lnTo>
                  <a:cubicBezTo>
                    <a:pt x="13363" y="15615"/>
                    <a:pt x="13345" y="15597"/>
                    <a:pt x="13345" y="15575"/>
                  </a:cubicBezTo>
                  <a:cubicBezTo>
                    <a:pt x="13345" y="15553"/>
                    <a:pt x="13363" y="15535"/>
                    <a:pt x="13385" y="15535"/>
                  </a:cubicBezTo>
                  <a:close/>
                  <a:moveTo>
                    <a:pt x="14345" y="15535"/>
                  </a:moveTo>
                  <a:lnTo>
                    <a:pt x="14905" y="15535"/>
                  </a:lnTo>
                  <a:cubicBezTo>
                    <a:pt x="14927" y="15535"/>
                    <a:pt x="14945" y="15553"/>
                    <a:pt x="14945" y="15575"/>
                  </a:cubicBezTo>
                  <a:cubicBezTo>
                    <a:pt x="14945" y="15597"/>
                    <a:pt x="14927" y="15615"/>
                    <a:pt x="14905" y="15615"/>
                  </a:cubicBezTo>
                  <a:lnTo>
                    <a:pt x="14345" y="15615"/>
                  </a:lnTo>
                  <a:cubicBezTo>
                    <a:pt x="14323" y="15615"/>
                    <a:pt x="14305" y="15597"/>
                    <a:pt x="14305" y="15575"/>
                  </a:cubicBezTo>
                  <a:cubicBezTo>
                    <a:pt x="14305" y="15553"/>
                    <a:pt x="14323" y="15535"/>
                    <a:pt x="14345" y="15535"/>
                  </a:cubicBezTo>
                  <a:close/>
                  <a:moveTo>
                    <a:pt x="15305" y="15535"/>
                  </a:moveTo>
                  <a:lnTo>
                    <a:pt x="15865" y="15535"/>
                  </a:lnTo>
                  <a:cubicBezTo>
                    <a:pt x="15887" y="15535"/>
                    <a:pt x="15905" y="15553"/>
                    <a:pt x="15905" y="15575"/>
                  </a:cubicBezTo>
                  <a:cubicBezTo>
                    <a:pt x="15905" y="15597"/>
                    <a:pt x="15887" y="15615"/>
                    <a:pt x="15865" y="15615"/>
                  </a:cubicBezTo>
                  <a:lnTo>
                    <a:pt x="15305" y="15615"/>
                  </a:lnTo>
                  <a:cubicBezTo>
                    <a:pt x="15283" y="15615"/>
                    <a:pt x="15265" y="15597"/>
                    <a:pt x="15265" y="15575"/>
                  </a:cubicBezTo>
                  <a:cubicBezTo>
                    <a:pt x="15265" y="15553"/>
                    <a:pt x="15283" y="15535"/>
                    <a:pt x="15305" y="15535"/>
                  </a:cubicBezTo>
                  <a:close/>
                  <a:moveTo>
                    <a:pt x="16265" y="15535"/>
                  </a:moveTo>
                  <a:lnTo>
                    <a:pt x="16825" y="15535"/>
                  </a:lnTo>
                  <a:cubicBezTo>
                    <a:pt x="16847" y="15535"/>
                    <a:pt x="16865" y="15553"/>
                    <a:pt x="16865" y="15575"/>
                  </a:cubicBezTo>
                  <a:cubicBezTo>
                    <a:pt x="16865" y="15597"/>
                    <a:pt x="16847" y="15615"/>
                    <a:pt x="16825" y="15615"/>
                  </a:cubicBezTo>
                  <a:lnTo>
                    <a:pt x="16265" y="15615"/>
                  </a:lnTo>
                  <a:cubicBezTo>
                    <a:pt x="16243" y="15615"/>
                    <a:pt x="16225" y="15597"/>
                    <a:pt x="16225" y="15575"/>
                  </a:cubicBezTo>
                  <a:cubicBezTo>
                    <a:pt x="16225" y="15553"/>
                    <a:pt x="16243" y="15535"/>
                    <a:pt x="16265" y="15535"/>
                  </a:cubicBezTo>
                  <a:close/>
                  <a:moveTo>
                    <a:pt x="17225" y="15535"/>
                  </a:moveTo>
                  <a:lnTo>
                    <a:pt x="17785" y="15535"/>
                  </a:lnTo>
                  <a:cubicBezTo>
                    <a:pt x="17807" y="15535"/>
                    <a:pt x="17825" y="15553"/>
                    <a:pt x="17825" y="15575"/>
                  </a:cubicBezTo>
                  <a:cubicBezTo>
                    <a:pt x="17825" y="15597"/>
                    <a:pt x="17807" y="15615"/>
                    <a:pt x="17785" y="15615"/>
                  </a:cubicBezTo>
                  <a:lnTo>
                    <a:pt x="17225" y="15615"/>
                  </a:lnTo>
                  <a:cubicBezTo>
                    <a:pt x="17203" y="15615"/>
                    <a:pt x="17185" y="15597"/>
                    <a:pt x="17185" y="15575"/>
                  </a:cubicBezTo>
                  <a:cubicBezTo>
                    <a:pt x="17185" y="15553"/>
                    <a:pt x="17203" y="15535"/>
                    <a:pt x="17225" y="15535"/>
                  </a:cubicBezTo>
                  <a:close/>
                  <a:moveTo>
                    <a:pt x="18185" y="15535"/>
                  </a:moveTo>
                  <a:lnTo>
                    <a:pt x="18745" y="15535"/>
                  </a:lnTo>
                  <a:cubicBezTo>
                    <a:pt x="18767" y="15535"/>
                    <a:pt x="18785" y="15553"/>
                    <a:pt x="18785" y="15575"/>
                  </a:cubicBezTo>
                  <a:cubicBezTo>
                    <a:pt x="18785" y="15597"/>
                    <a:pt x="18767" y="15615"/>
                    <a:pt x="18745" y="15615"/>
                  </a:cubicBezTo>
                  <a:lnTo>
                    <a:pt x="18185" y="15615"/>
                  </a:lnTo>
                  <a:cubicBezTo>
                    <a:pt x="18163" y="15615"/>
                    <a:pt x="18145" y="15597"/>
                    <a:pt x="18145" y="15575"/>
                  </a:cubicBezTo>
                  <a:cubicBezTo>
                    <a:pt x="18145" y="15553"/>
                    <a:pt x="18163" y="15535"/>
                    <a:pt x="18185" y="15535"/>
                  </a:cubicBezTo>
                  <a:close/>
                  <a:moveTo>
                    <a:pt x="19145" y="15535"/>
                  </a:moveTo>
                  <a:lnTo>
                    <a:pt x="19705" y="15535"/>
                  </a:lnTo>
                  <a:cubicBezTo>
                    <a:pt x="19727" y="15535"/>
                    <a:pt x="19745" y="15553"/>
                    <a:pt x="19745" y="15575"/>
                  </a:cubicBezTo>
                  <a:cubicBezTo>
                    <a:pt x="19745" y="15597"/>
                    <a:pt x="19727" y="15615"/>
                    <a:pt x="19705" y="15615"/>
                  </a:cubicBezTo>
                  <a:lnTo>
                    <a:pt x="19145" y="15615"/>
                  </a:lnTo>
                  <a:cubicBezTo>
                    <a:pt x="19123" y="15615"/>
                    <a:pt x="19105" y="15597"/>
                    <a:pt x="19105" y="15575"/>
                  </a:cubicBezTo>
                  <a:cubicBezTo>
                    <a:pt x="19105" y="15553"/>
                    <a:pt x="19123" y="15535"/>
                    <a:pt x="19145" y="15535"/>
                  </a:cubicBezTo>
                  <a:close/>
                  <a:moveTo>
                    <a:pt x="20105" y="15535"/>
                  </a:moveTo>
                  <a:lnTo>
                    <a:pt x="20665" y="15535"/>
                  </a:lnTo>
                  <a:cubicBezTo>
                    <a:pt x="20687" y="15535"/>
                    <a:pt x="20705" y="15553"/>
                    <a:pt x="20705" y="15575"/>
                  </a:cubicBezTo>
                  <a:cubicBezTo>
                    <a:pt x="20705" y="15597"/>
                    <a:pt x="20687" y="15615"/>
                    <a:pt x="20665" y="15615"/>
                  </a:cubicBezTo>
                  <a:lnTo>
                    <a:pt x="20105" y="15615"/>
                  </a:lnTo>
                  <a:cubicBezTo>
                    <a:pt x="20083" y="15615"/>
                    <a:pt x="20065" y="15597"/>
                    <a:pt x="20065" y="15575"/>
                  </a:cubicBezTo>
                  <a:cubicBezTo>
                    <a:pt x="20065" y="15553"/>
                    <a:pt x="20083" y="15535"/>
                    <a:pt x="20105" y="15535"/>
                  </a:cubicBezTo>
                  <a:close/>
                  <a:moveTo>
                    <a:pt x="21065" y="15535"/>
                  </a:moveTo>
                  <a:lnTo>
                    <a:pt x="21625" y="15535"/>
                  </a:lnTo>
                  <a:cubicBezTo>
                    <a:pt x="21647" y="15535"/>
                    <a:pt x="21665" y="15553"/>
                    <a:pt x="21665" y="15575"/>
                  </a:cubicBezTo>
                  <a:cubicBezTo>
                    <a:pt x="21665" y="15597"/>
                    <a:pt x="21647" y="15615"/>
                    <a:pt x="21625" y="15615"/>
                  </a:cubicBezTo>
                  <a:lnTo>
                    <a:pt x="21065" y="15615"/>
                  </a:lnTo>
                  <a:cubicBezTo>
                    <a:pt x="21043" y="15615"/>
                    <a:pt x="21025" y="15597"/>
                    <a:pt x="21025" y="15575"/>
                  </a:cubicBezTo>
                  <a:cubicBezTo>
                    <a:pt x="21025" y="15553"/>
                    <a:pt x="21043" y="15535"/>
                    <a:pt x="21065" y="15535"/>
                  </a:cubicBezTo>
                  <a:close/>
                  <a:moveTo>
                    <a:pt x="22025" y="15535"/>
                  </a:moveTo>
                  <a:lnTo>
                    <a:pt x="22360" y="15535"/>
                  </a:lnTo>
                  <a:lnTo>
                    <a:pt x="22320" y="15575"/>
                  </a:lnTo>
                  <a:lnTo>
                    <a:pt x="22320" y="15349"/>
                  </a:lnTo>
                  <a:cubicBezTo>
                    <a:pt x="22320" y="15327"/>
                    <a:pt x="22337" y="15309"/>
                    <a:pt x="22360" y="15309"/>
                  </a:cubicBezTo>
                  <a:cubicBezTo>
                    <a:pt x="22382" y="15309"/>
                    <a:pt x="22400" y="15327"/>
                    <a:pt x="22400" y="15349"/>
                  </a:cubicBezTo>
                  <a:lnTo>
                    <a:pt x="22400" y="15575"/>
                  </a:lnTo>
                  <a:cubicBezTo>
                    <a:pt x="22400" y="15597"/>
                    <a:pt x="22382" y="15615"/>
                    <a:pt x="22360" y="15615"/>
                  </a:cubicBezTo>
                  <a:lnTo>
                    <a:pt x="22025" y="15615"/>
                  </a:lnTo>
                  <a:cubicBezTo>
                    <a:pt x="22003" y="15615"/>
                    <a:pt x="21985" y="15597"/>
                    <a:pt x="21985" y="15575"/>
                  </a:cubicBezTo>
                  <a:cubicBezTo>
                    <a:pt x="21985" y="15553"/>
                    <a:pt x="22003" y="15535"/>
                    <a:pt x="22025" y="15535"/>
                  </a:cubicBezTo>
                  <a:close/>
                  <a:moveTo>
                    <a:pt x="22320" y="14949"/>
                  </a:moveTo>
                  <a:lnTo>
                    <a:pt x="22320" y="14389"/>
                  </a:lnTo>
                  <a:cubicBezTo>
                    <a:pt x="22320" y="14367"/>
                    <a:pt x="22337" y="14349"/>
                    <a:pt x="22360" y="14349"/>
                  </a:cubicBezTo>
                  <a:cubicBezTo>
                    <a:pt x="22382" y="14349"/>
                    <a:pt x="22400" y="14367"/>
                    <a:pt x="22400" y="14389"/>
                  </a:cubicBezTo>
                  <a:lnTo>
                    <a:pt x="22400" y="14949"/>
                  </a:lnTo>
                  <a:cubicBezTo>
                    <a:pt x="22400" y="14972"/>
                    <a:pt x="22382" y="14989"/>
                    <a:pt x="22360" y="14989"/>
                  </a:cubicBezTo>
                  <a:cubicBezTo>
                    <a:pt x="22337" y="14989"/>
                    <a:pt x="22320" y="14972"/>
                    <a:pt x="22320" y="14949"/>
                  </a:cubicBezTo>
                  <a:close/>
                  <a:moveTo>
                    <a:pt x="22320" y="13989"/>
                  </a:moveTo>
                  <a:lnTo>
                    <a:pt x="22320" y="13429"/>
                  </a:lnTo>
                  <a:cubicBezTo>
                    <a:pt x="22320" y="13407"/>
                    <a:pt x="22337" y="13389"/>
                    <a:pt x="22360" y="13389"/>
                  </a:cubicBezTo>
                  <a:cubicBezTo>
                    <a:pt x="22382" y="13389"/>
                    <a:pt x="22400" y="13407"/>
                    <a:pt x="22400" y="13429"/>
                  </a:cubicBezTo>
                  <a:lnTo>
                    <a:pt x="22400" y="13989"/>
                  </a:lnTo>
                  <a:cubicBezTo>
                    <a:pt x="22400" y="14012"/>
                    <a:pt x="22382" y="14029"/>
                    <a:pt x="22360" y="14029"/>
                  </a:cubicBezTo>
                  <a:cubicBezTo>
                    <a:pt x="22337" y="14029"/>
                    <a:pt x="22320" y="14012"/>
                    <a:pt x="22320" y="13989"/>
                  </a:cubicBezTo>
                  <a:close/>
                  <a:moveTo>
                    <a:pt x="22320" y="13029"/>
                  </a:moveTo>
                  <a:lnTo>
                    <a:pt x="22320" y="12469"/>
                  </a:lnTo>
                  <a:cubicBezTo>
                    <a:pt x="22320" y="12447"/>
                    <a:pt x="22337" y="12429"/>
                    <a:pt x="22360" y="12429"/>
                  </a:cubicBezTo>
                  <a:cubicBezTo>
                    <a:pt x="22382" y="12429"/>
                    <a:pt x="22400" y="12447"/>
                    <a:pt x="22400" y="12469"/>
                  </a:cubicBezTo>
                  <a:lnTo>
                    <a:pt x="22400" y="13029"/>
                  </a:lnTo>
                  <a:cubicBezTo>
                    <a:pt x="22400" y="13052"/>
                    <a:pt x="22382" y="13069"/>
                    <a:pt x="22360" y="13069"/>
                  </a:cubicBezTo>
                  <a:cubicBezTo>
                    <a:pt x="22337" y="13069"/>
                    <a:pt x="22320" y="13052"/>
                    <a:pt x="22320" y="13029"/>
                  </a:cubicBezTo>
                  <a:close/>
                  <a:moveTo>
                    <a:pt x="22320" y="12069"/>
                  </a:moveTo>
                  <a:lnTo>
                    <a:pt x="22320" y="11509"/>
                  </a:lnTo>
                  <a:cubicBezTo>
                    <a:pt x="22320" y="11487"/>
                    <a:pt x="22337" y="11469"/>
                    <a:pt x="22360" y="11469"/>
                  </a:cubicBezTo>
                  <a:cubicBezTo>
                    <a:pt x="22382" y="11469"/>
                    <a:pt x="22400" y="11487"/>
                    <a:pt x="22400" y="11509"/>
                  </a:cubicBezTo>
                  <a:lnTo>
                    <a:pt x="22400" y="12069"/>
                  </a:lnTo>
                  <a:cubicBezTo>
                    <a:pt x="22400" y="12092"/>
                    <a:pt x="22382" y="12109"/>
                    <a:pt x="22360" y="12109"/>
                  </a:cubicBezTo>
                  <a:cubicBezTo>
                    <a:pt x="22337" y="12109"/>
                    <a:pt x="22320" y="12092"/>
                    <a:pt x="22320" y="12069"/>
                  </a:cubicBezTo>
                  <a:close/>
                  <a:moveTo>
                    <a:pt x="22320" y="11109"/>
                  </a:moveTo>
                  <a:lnTo>
                    <a:pt x="22320" y="10549"/>
                  </a:lnTo>
                  <a:cubicBezTo>
                    <a:pt x="22320" y="10527"/>
                    <a:pt x="22337" y="10509"/>
                    <a:pt x="22360" y="10509"/>
                  </a:cubicBezTo>
                  <a:cubicBezTo>
                    <a:pt x="22382" y="10509"/>
                    <a:pt x="22400" y="10527"/>
                    <a:pt x="22400" y="10549"/>
                  </a:cubicBezTo>
                  <a:lnTo>
                    <a:pt x="22400" y="11109"/>
                  </a:lnTo>
                  <a:cubicBezTo>
                    <a:pt x="22400" y="11132"/>
                    <a:pt x="22382" y="11149"/>
                    <a:pt x="22360" y="11149"/>
                  </a:cubicBezTo>
                  <a:cubicBezTo>
                    <a:pt x="22337" y="11149"/>
                    <a:pt x="22320" y="11132"/>
                    <a:pt x="22320" y="11109"/>
                  </a:cubicBezTo>
                  <a:close/>
                  <a:moveTo>
                    <a:pt x="22320" y="10149"/>
                  </a:moveTo>
                  <a:lnTo>
                    <a:pt x="22320" y="9589"/>
                  </a:lnTo>
                  <a:cubicBezTo>
                    <a:pt x="22320" y="9567"/>
                    <a:pt x="22337" y="9549"/>
                    <a:pt x="22360" y="9549"/>
                  </a:cubicBezTo>
                  <a:cubicBezTo>
                    <a:pt x="22382" y="9549"/>
                    <a:pt x="22400" y="9567"/>
                    <a:pt x="22400" y="9589"/>
                  </a:cubicBezTo>
                  <a:lnTo>
                    <a:pt x="22400" y="10149"/>
                  </a:lnTo>
                  <a:cubicBezTo>
                    <a:pt x="22400" y="10172"/>
                    <a:pt x="22382" y="10189"/>
                    <a:pt x="22360" y="10189"/>
                  </a:cubicBezTo>
                  <a:cubicBezTo>
                    <a:pt x="22337" y="10189"/>
                    <a:pt x="22320" y="10172"/>
                    <a:pt x="22320" y="10149"/>
                  </a:cubicBezTo>
                  <a:close/>
                  <a:moveTo>
                    <a:pt x="22320" y="9189"/>
                  </a:moveTo>
                  <a:lnTo>
                    <a:pt x="22320" y="8629"/>
                  </a:lnTo>
                  <a:cubicBezTo>
                    <a:pt x="22320" y="8607"/>
                    <a:pt x="22337" y="8589"/>
                    <a:pt x="22360" y="8589"/>
                  </a:cubicBezTo>
                  <a:cubicBezTo>
                    <a:pt x="22382" y="8589"/>
                    <a:pt x="22400" y="8607"/>
                    <a:pt x="22400" y="8629"/>
                  </a:cubicBezTo>
                  <a:lnTo>
                    <a:pt x="22400" y="9189"/>
                  </a:lnTo>
                  <a:cubicBezTo>
                    <a:pt x="22400" y="9212"/>
                    <a:pt x="22382" y="9229"/>
                    <a:pt x="22360" y="9229"/>
                  </a:cubicBezTo>
                  <a:cubicBezTo>
                    <a:pt x="22337" y="9229"/>
                    <a:pt x="22320" y="9212"/>
                    <a:pt x="22320" y="9189"/>
                  </a:cubicBezTo>
                  <a:close/>
                  <a:moveTo>
                    <a:pt x="22320" y="8229"/>
                  </a:moveTo>
                  <a:lnTo>
                    <a:pt x="22320" y="7669"/>
                  </a:lnTo>
                  <a:cubicBezTo>
                    <a:pt x="22320" y="7647"/>
                    <a:pt x="22337" y="7629"/>
                    <a:pt x="22360" y="7629"/>
                  </a:cubicBezTo>
                  <a:cubicBezTo>
                    <a:pt x="22382" y="7629"/>
                    <a:pt x="22400" y="7647"/>
                    <a:pt x="22400" y="7669"/>
                  </a:cubicBezTo>
                  <a:lnTo>
                    <a:pt x="22400" y="8229"/>
                  </a:lnTo>
                  <a:cubicBezTo>
                    <a:pt x="22400" y="8252"/>
                    <a:pt x="22382" y="8269"/>
                    <a:pt x="22360" y="8269"/>
                  </a:cubicBezTo>
                  <a:cubicBezTo>
                    <a:pt x="22337" y="8269"/>
                    <a:pt x="22320" y="8252"/>
                    <a:pt x="22320" y="8229"/>
                  </a:cubicBezTo>
                  <a:close/>
                  <a:moveTo>
                    <a:pt x="22320" y="7269"/>
                  </a:moveTo>
                  <a:lnTo>
                    <a:pt x="22320" y="6709"/>
                  </a:lnTo>
                  <a:cubicBezTo>
                    <a:pt x="22320" y="6687"/>
                    <a:pt x="22337" y="6669"/>
                    <a:pt x="22360" y="6669"/>
                  </a:cubicBezTo>
                  <a:cubicBezTo>
                    <a:pt x="22382" y="6669"/>
                    <a:pt x="22400" y="6687"/>
                    <a:pt x="22400" y="6709"/>
                  </a:cubicBezTo>
                  <a:lnTo>
                    <a:pt x="22400" y="7269"/>
                  </a:lnTo>
                  <a:cubicBezTo>
                    <a:pt x="22400" y="7292"/>
                    <a:pt x="22382" y="7309"/>
                    <a:pt x="22360" y="7309"/>
                  </a:cubicBezTo>
                  <a:cubicBezTo>
                    <a:pt x="22337" y="7309"/>
                    <a:pt x="22320" y="7292"/>
                    <a:pt x="22320" y="7269"/>
                  </a:cubicBezTo>
                  <a:close/>
                  <a:moveTo>
                    <a:pt x="22320" y="6309"/>
                  </a:moveTo>
                  <a:lnTo>
                    <a:pt x="22320" y="5749"/>
                  </a:lnTo>
                  <a:cubicBezTo>
                    <a:pt x="22320" y="5727"/>
                    <a:pt x="22337" y="5709"/>
                    <a:pt x="22360" y="5709"/>
                  </a:cubicBezTo>
                  <a:cubicBezTo>
                    <a:pt x="22382" y="5709"/>
                    <a:pt x="22400" y="5727"/>
                    <a:pt x="22400" y="5749"/>
                  </a:cubicBezTo>
                  <a:lnTo>
                    <a:pt x="22400" y="6309"/>
                  </a:lnTo>
                  <a:cubicBezTo>
                    <a:pt x="22400" y="6332"/>
                    <a:pt x="22382" y="6349"/>
                    <a:pt x="22360" y="6349"/>
                  </a:cubicBezTo>
                  <a:cubicBezTo>
                    <a:pt x="22337" y="6349"/>
                    <a:pt x="22320" y="6332"/>
                    <a:pt x="22320" y="6309"/>
                  </a:cubicBezTo>
                  <a:close/>
                  <a:moveTo>
                    <a:pt x="22320" y="5349"/>
                  </a:moveTo>
                  <a:lnTo>
                    <a:pt x="22320" y="4789"/>
                  </a:lnTo>
                  <a:cubicBezTo>
                    <a:pt x="22320" y="4767"/>
                    <a:pt x="22337" y="4749"/>
                    <a:pt x="22360" y="4749"/>
                  </a:cubicBezTo>
                  <a:cubicBezTo>
                    <a:pt x="22382" y="4749"/>
                    <a:pt x="22400" y="4767"/>
                    <a:pt x="22400" y="4789"/>
                  </a:cubicBezTo>
                  <a:lnTo>
                    <a:pt x="22400" y="5349"/>
                  </a:lnTo>
                  <a:cubicBezTo>
                    <a:pt x="22400" y="5372"/>
                    <a:pt x="22382" y="5389"/>
                    <a:pt x="22360" y="5389"/>
                  </a:cubicBezTo>
                  <a:cubicBezTo>
                    <a:pt x="22337" y="5389"/>
                    <a:pt x="22320" y="5372"/>
                    <a:pt x="22320" y="5349"/>
                  </a:cubicBezTo>
                  <a:close/>
                  <a:moveTo>
                    <a:pt x="22320" y="4389"/>
                  </a:moveTo>
                  <a:lnTo>
                    <a:pt x="22320" y="3829"/>
                  </a:lnTo>
                  <a:cubicBezTo>
                    <a:pt x="22320" y="3807"/>
                    <a:pt x="22337" y="3789"/>
                    <a:pt x="22360" y="3789"/>
                  </a:cubicBezTo>
                  <a:cubicBezTo>
                    <a:pt x="22382" y="3789"/>
                    <a:pt x="22400" y="3807"/>
                    <a:pt x="22400" y="3829"/>
                  </a:cubicBezTo>
                  <a:lnTo>
                    <a:pt x="22400" y="4389"/>
                  </a:lnTo>
                  <a:cubicBezTo>
                    <a:pt x="22400" y="4412"/>
                    <a:pt x="22382" y="4429"/>
                    <a:pt x="22360" y="4429"/>
                  </a:cubicBezTo>
                  <a:cubicBezTo>
                    <a:pt x="22337" y="4429"/>
                    <a:pt x="22320" y="4412"/>
                    <a:pt x="22320" y="4389"/>
                  </a:cubicBezTo>
                  <a:close/>
                  <a:moveTo>
                    <a:pt x="22320" y="3429"/>
                  </a:moveTo>
                  <a:lnTo>
                    <a:pt x="22320" y="2869"/>
                  </a:lnTo>
                  <a:cubicBezTo>
                    <a:pt x="22320" y="2847"/>
                    <a:pt x="22337" y="2829"/>
                    <a:pt x="22360" y="2829"/>
                  </a:cubicBezTo>
                  <a:cubicBezTo>
                    <a:pt x="22382" y="2829"/>
                    <a:pt x="22400" y="2847"/>
                    <a:pt x="22400" y="2869"/>
                  </a:cubicBezTo>
                  <a:lnTo>
                    <a:pt x="22400" y="3429"/>
                  </a:lnTo>
                  <a:cubicBezTo>
                    <a:pt x="22400" y="3452"/>
                    <a:pt x="22382" y="3469"/>
                    <a:pt x="22360" y="3469"/>
                  </a:cubicBezTo>
                  <a:cubicBezTo>
                    <a:pt x="22337" y="3469"/>
                    <a:pt x="22320" y="3452"/>
                    <a:pt x="22320" y="3429"/>
                  </a:cubicBezTo>
                  <a:close/>
                  <a:moveTo>
                    <a:pt x="22320" y="2469"/>
                  </a:moveTo>
                  <a:lnTo>
                    <a:pt x="22320" y="1909"/>
                  </a:lnTo>
                  <a:cubicBezTo>
                    <a:pt x="22320" y="1887"/>
                    <a:pt x="22337" y="1869"/>
                    <a:pt x="22360" y="1869"/>
                  </a:cubicBezTo>
                  <a:cubicBezTo>
                    <a:pt x="22382" y="1869"/>
                    <a:pt x="22400" y="1887"/>
                    <a:pt x="22400" y="1909"/>
                  </a:cubicBezTo>
                  <a:lnTo>
                    <a:pt x="22400" y="2469"/>
                  </a:lnTo>
                  <a:cubicBezTo>
                    <a:pt x="22400" y="2492"/>
                    <a:pt x="22382" y="2509"/>
                    <a:pt x="22360" y="2509"/>
                  </a:cubicBezTo>
                  <a:cubicBezTo>
                    <a:pt x="22337" y="2509"/>
                    <a:pt x="22320" y="2492"/>
                    <a:pt x="22320" y="2469"/>
                  </a:cubicBezTo>
                  <a:close/>
                  <a:moveTo>
                    <a:pt x="22320" y="1509"/>
                  </a:moveTo>
                  <a:lnTo>
                    <a:pt x="22320" y="949"/>
                  </a:lnTo>
                  <a:cubicBezTo>
                    <a:pt x="22320" y="927"/>
                    <a:pt x="22337" y="909"/>
                    <a:pt x="22360" y="909"/>
                  </a:cubicBezTo>
                  <a:cubicBezTo>
                    <a:pt x="22382" y="909"/>
                    <a:pt x="22400" y="927"/>
                    <a:pt x="22400" y="949"/>
                  </a:cubicBezTo>
                  <a:lnTo>
                    <a:pt x="22400" y="1509"/>
                  </a:lnTo>
                  <a:cubicBezTo>
                    <a:pt x="22400" y="1532"/>
                    <a:pt x="22382" y="1549"/>
                    <a:pt x="22360" y="1549"/>
                  </a:cubicBezTo>
                  <a:cubicBezTo>
                    <a:pt x="22337" y="1549"/>
                    <a:pt x="22320" y="1532"/>
                    <a:pt x="22320" y="1509"/>
                  </a:cubicBezTo>
                  <a:close/>
                  <a:moveTo>
                    <a:pt x="22320" y="549"/>
                  </a:moveTo>
                  <a:lnTo>
                    <a:pt x="22320" y="40"/>
                  </a:lnTo>
                  <a:lnTo>
                    <a:pt x="22360" y="80"/>
                  </a:lnTo>
                  <a:lnTo>
                    <a:pt x="22309" y="80"/>
                  </a:lnTo>
                  <a:cubicBezTo>
                    <a:pt x="22286" y="80"/>
                    <a:pt x="22269" y="63"/>
                    <a:pt x="22269" y="40"/>
                  </a:cubicBezTo>
                  <a:cubicBezTo>
                    <a:pt x="22269" y="18"/>
                    <a:pt x="22286" y="0"/>
                    <a:pt x="22309" y="0"/>
                  </a:cubicBezTo>
                  <a:lnTo>
                    <a:pt x="22360" y="0"/>
                  </a:lnTo>
                  <a:cubicBezTo>
                    <a:pt x="22382" y="0"/>
                    <a:pt x="22400" y="18"/>
                    <a:pt x="22400" y="40"/>
                  </a:cubicBezTo>
                  <a:lnTo>
                    <a:pt x="22400" y="549"/>
                  </a:lnTo>
                  <a:cubicBezTo>
                    <a:pt x="22400" y="572"/>
                    <a:pt x="22382" y="589"/>
                    <a:pt x="22360" y="589"/>
                  </a:cubicBezTo>
                  <a:cubicBezTo>
                    <a:pt x="22337" y="589"/>
                    <a:pt x="22320" y="572"/>
                    <a:pt x="22320" y="549"/>
                  </a:cubicBezTo>
                  <a:close/>
                  <a:moveTo>
                    <a:pt x="21909" y="80"/>
                  </a:moveTo>
                  <a:lnTo>
                    <a:pt x="21349" y="80"/>
                  </a:lnTo>
                  <a:cubicBezTo>
                    <a:pt x="21326" y="80"/>
                    <a:pt x="21309" y="63"/>
                    <a:pt x="21309" y="40"/>
                  </a:cubicBezTo>
                  <a:cubicBezTo>
                    <a:pt x="21309" y="18"/>
                    <a:pt x="21326" y="0"/>
                    <a:pt x="21349" y="0"/>
                  </a:cubicBezTo>
                  <a:lnTo>
                    <a:pt x="21909" y="0"/>
                  </a:lnTo>
                  <a:cubicBezTo>
                    <a:pt x="21931" y="0"/>
                    <a:pt x="21949" y="18"/>
                    <a:pt x="21949" y="40"/>
                  </a:cubicBezTo>
                  <a:cubicBezTo>
                    <a:pt x="21949" y="63"/>
                    <a:pt x="21931" y="80"/>
                    <a:pt x="21909" y="80"/>
                  </a:cubicBezTo>
                  <a:close/>
                  <a:moveTo>
                    <a:pt x="20949" y="80"/>
                  </a:moveTo>
                  <a:lnTo>
                    <a:pt x="20389" y="80"/>
                  </a:lnTo>
                  <a:cubicBezTo>
                    <a:pt x="20366" y="80"/>
                    <a:pt x="20349" y="63"/>
                    <a:pt x="20349" y="40"/>
                  </a:cubicBezTo>
                  <a:cubicBezTo>
                    <a:pt x="20349" y="18"/>
                    <a:pt x="20366" y="0"/>
                    <a:pt x="20389" y="0"/>
                  </a:cubicBezTo>
                  <a:lnTo>
                    <a:pt x="20949" y="0"/>
                  </a:lnTo>
                  <a:cubicBezTo>
                    <a:pt x="20971" y="0"/>
                    <a:pt x="20989" y="18"/>
                    <a:pt x="20989" y="40"/>
                  </a:cubicBezTo>
                  <a:cubicBezTo>
                    <a:pt x="20989" y="63"/>
                    <a:pt x="20971" y="80"/>
                    <a:pt x="20949" y="80"/>
                  </a:cubicBezTo>
                  <a:close/>
                  <a:moveTo>
                    <a:pt x="19989" y="80"/>
                  </a:moveTo>
                  <a:lnTo>
                    <a:pt x="19429" y="80"/>
                  </a:lnTo>
                  <a:cubicBezTo>
                    <a:pt x="19406" y="80"/>
                    <a:pt x="19389" y="63"/>
                    <a:pt x="19389" y="40"/>
                  </a:cubicBezTo>
                  <a:cubicBezTo>
                    <a:pt x="19389" y="18"/>
                    <a:pt x="19406" y="0"/>
                    <a:pt x="19429" y="0"/>
                  </a:cubicBezTo>
                  <a:lnTo>
                    <a:pt x="19989" y="0"/>
                  </a:lnTo>
                  <a:cubicBezTo>
                    <a:pt x="20011" y="0"/>
                    <a:pt x="20029" y="18"/>
                    <a:pt x="20029" y="40"/>
                  </a:cubicBezTo>
                  <a:cubicBezTo>
                    <a:pt x="20029" y="63"/>
                    <a:pt x="20011" y="80"/>
                    <a:pt x="19989" y="80"/>
                  </a:cubicBezTo>
                  <a:close/>
                  <a:moveTo>
                    <a:pt x="19029" y="80"/>
                  </a:moveTo>
                  <a:lnTo>
                    <a:pt x="18469" y="80"/>
                  </a:lnTo>
                  <a:cubicBezTo>
                    <a:pt x="18446" y="80"/>
                    <a:pt x="18429" y="63"/>
                    <a:pt x="18429" y="40"/>
                  </a:cubicBezTo>
                  <a:cubicBezTo>
                    <a:pt x="18429" y="18"/>
                    <a:pt x="18446" y="0"/>
                    <a:pt x="18469" y="0"/>
                  </a:cubicBezTo>
                  <a:lnTo>
                    <a:pt x="19029" y="0"/>
                  </a:lnTo>
                  <a:cubicBezTo>
                    <a:pt x="19051" y="0"/>
                    <a:pt x="19069" y="18"/>
                    <a:pt x="19069" y="40"/>
                  </a:cubicBezTo>
                  <a:cubicBezTo>
                    <a:pt x="19069" y="63"/>
                    <a:pt x="19051" y="80"/>
                    <a:pt x="19029" y="80"/>
                  </a:cubicBezTo>
                  <a:close/>
                  <a:moveTo>
                    <a:pt x="18069" y="80"/>
                  </a:moveTo>
                  <a:lnTo>
                    <a:pt x="17509" y="80"/>
                  </a:lnTo>
                  <a:cubicBezTo>
                    <a:pt x="17486" y="80"/>
                    <a:pt x="17469" y="63"/>
                    <a:pt x="17469" y="40"/>
                  </a:cubicBezTo>
                  <a:cubicBezTo>
                    <a:pt x="17469" y="18"/>
                    <a:pt x="17486" y="0"/>
                    <a:pt x="17509" y="0"/>
                  </a:cubicBezTo>
                  <a:lnTo>
                    <a:pt x="18069" y="0"/>
                  </a:lnTo>
                  <a:cubicBezTo>
                    <a:pt x="18091" y="0"/>
                    <a:pt x="18109" y="18"/>
                    <a:pt x="18109" y="40"/>
                  </a:cubicBezTo>
                  <a:cubicBezTo>
                    <a:pt x="18109" y="63"/>
                    <a:pt x="18091" y="80"/>
                    <a:pt x="18069" y="80"/>
                  </a:cubicBezTo>
                  <a:close/>
                  <a:moveTo>
                    <a:pt x="17109" y="80"/>
                  </a:moveTo>
                  <a:lnTo>
                    <a:pt x="16549" y="80"/>
                  </a:lnTo>
                  <a:cubicBezTo>
                    <a:pt x="16526" y="80"/>
                    <a:pt x="16509" y="63"/>
                    <a:pt x="16509" y="40"/>
                  </a:cubicBezTo>
                  <a:cubicBezTo>
                    <a:pt x="16509" y="18"/>
                    <a:pt x="16526" y="0"/>
                    <a:pt x="16549" y="0"/>
                  </a:cubicBezTo>
                  <a:lnTo>
                    <a:pt x="17109" y="0"/>
                  </a:lnTo>
                  <a:cubicBezTo>
                    <a:pt x="17131" y="0"/>
                    <a:pt x="17149" y="18"/>
                    <a:pt x="17149" y="40"/>
                  </a:cubicBezTo>
                  <a:cubicBezTo>
                    <a:pt x="17149" y="63"/>
                    <a:pt x="17131" y="80"/>
                    <a:pt x="17109" y="80"/>
                  </a:cubicBezTo>
                  <a:close/>
                  <a:moveTo>
                    <a:pt x="16149" y="80"/>
                  </a:moveTo>
                  <a:lnTo>
                    <a:pt x="15589" y="80"/>
                  </a:lnTo>
                  <a:cubicBezTo>
                    <a:pt x="15566" y="80"/>
                    <a:pt x="15549" y="63"/>
                    <a:pt x="15549" y="40"/>
                  </a:cubicBezTo>
                  <a:cubicBezTo>
                    <a:pt x="15549" y="18"/>
                    <a:pt x="15566" y="0"/>
                    <a:pt x="15589" y="0"/>
                  </a:cubicBezTo>
                  <a:lnTo>
                    <a:pt x="16149" y="0"/>
                  </a:lnTo>
                  <a:cubicBezTo>
                    <a:pt x="16171" y="0"/>
                    <a:pt x="16189" y="18"/>
                    <a:pt x="16189" y="40"/>
                  </a:cubicBezTo>
                  <a:cubicBezTo>
                    <a:pt x="16189" y="63"/>
                    <a:pt x="16171" y="80"/>
                    <a:pt x="16149" y="80"/>
                  </a:cubicBezTo>
                  <a:close/>
                  <a:moveTo>
                    <a:pt x="15189" y="80"/>
                  </a:moveTo>
                  <a:lnTo>
                    <a:pt x="14629" y="80"/>
                  </a:lnTo>
                  <a:cubicBezTo>
                    <a:pt x="14606" y="80"/>
                    <a:pt x="14589" y="63"/>
                    <a:pt x="14589" y="40"/>
                  </a:cubicBezTo>
                  <a:cubicBezTo>
                    <a:pt x="14589" y="18"/>
                    <a:pt x="14606" y="0"/>
                    <a:pt x="14629" y="0"/>
                  </a:cubicBezTo>
                  <a:lnTo>
                    <a:pt x="15189" y="0"/>
                  </a:lnTo>
                  <a:cubicBezTo>
                    <a:pt x="15211" y="0"/>
                    <a:pt x="15229" y="18"/>
                    <a:pt x="15229" y="40"/>
                  </a:cubicBezTo>
                  <a:cubicBezTo>
                    <a:pt x="15229" y="63"/>
                    <a:pt x="15211" y="80"/>
                    <a:pt x="15189" y="80"/>
                  </a:cubicBezTo>
                  <a:close/>
                  <a:moveTo>
                    <a:pt x="14229" y="80"/>
                  </a:moveTo>
                  <a:lnTo>
                    <a:pt x="13669" y="80"/>
                  </a:lnTo>
                  <a:cubicBezTo>
                    <a:pt x="13646" y="80"/>
                    <a:pt x="13629" y="63"/>
                    <a:pt x="13629" y="40"/>
                  </a:cubicBezTo>
                  <a:cubicBezTo>
                    <a:pt x="13629" y="18"/>
                    <a:pt x="13646" y="0"/>
                    <a:pt x="13669" y="0"/>
                  </a:cubicBezTo>
                  <a:lnTo>
                    <a:pt x="14229" y="0"/>
                  </a:lnTo>
                  <a:cubicBezTo>
                    <a:pt x="14251" y="0"/>
                    <a:pt x="14269" y="18"/>
                    <a:pt x="14269" y="40"/>
                  </a:cubicBezTo>
                  <a:cubicBezTo>
                    <a:pt x="14269" y="63"/>
                    <a:pt x="14251" y="80"/>
                    <a:pt x="14229" y="80"/>
                  </a:cubicBezTo>
                  <a:close/>
                  <a:moveTo>
                    <a:pt x="13269" y="80"/>
                  </a:moveTo>
                  <a:lnTo>
                    <a:pt x="12709" y="80"/>
                  </a:lnTo>
                  <a:cubicBezTo>
                    <a:pt x="12686" y="80"/>
                    <a:pt x="12669" y="63"/>
                    <a:pt x="12669" y="40"/>
                  </a:cubicBezTo>
                  <a:cubicBezTo>
                    <a:pt x="12669" y="18"/>
                    <a:pt x="12686" y="0"/>
                    <a:pt x="12709" y="0"/>
                  </a:cubicBezTo>
                  <a:lnTo>
                    <a:pt x="13269" y="0"/>
                  </a:lnTo>
                  <a:cubicBezTo>
                    <a:pt x="13291" y="0"/>
                    <a:pt x="13309" y="18"/>
                    <a:pt x="13309" y="40"/>
                  </a:cubicBezTo>
                  <a:cubicBezTo>
                    <a:pt x="13309" y="63"/>
                    <a:pt x="13291" y="80"/>
                    <a:pt x="13269" y="80"/>
                  </a:cubicBezTo>
                  <a:close/>
                  <a:moveTo>
                    <a:pt x="12309" y="80"/>
                  </a:moveTo>
                  <a:lnTo>
                    <a:pt x="11749" y="80"/>
                  </a:lnTo>
                  <a:cubicBezTo>
                    <a:pt x="11726" y="80"/>
                    <a:pt x="11709" y="63"/>
                    <a:pt x="11709" y="40"/>
                  </a:cubicBezTo>
                  <a:cubicBezTo>
                    <a:pt x="11709" y="18"/>
                    <a:pt x="11726" y="0"/>
                    <a:pt x="11749" y="0"/>
                  </a:cubicBezTo>
                  <a:lnTo>
                    <a:pt x="12309" y="0"/>
                  </a:lnTo>
                  <a:cubicBezTo>
                    <a:pt x="12331" y="0"/>
                    <a:pt x="12349" y="18"/>
                    <a:pt x="12349" y="40"/>
                  </a:cubicBezTo>
                  <a:cubicBezTo>
                    <a:pt x="12349" y="63"/>
                    <a:pt x="12331" y="80"/>
                    <a:pt x="12309" y="80"/>
                  </a:cubicBezTo>
                  <a:close/>
                  <a:moveTo>
                    <a:pt x="11349" y="80"/>
                  </a:moveTo>
                  <a:lnTo>
                    <a:pt x="10789" y="80"/>
                  </a:lnTo>
                  <a:cubicBezTo>
                    <a:pt x="10766" y="80"/>
                    <a:pt x="10749" y="63"/>
                    <a:pt x="10749" y="40"/>
                  </a:cubicBezTo>
                  <a:cubicBezTo>
                    <a:pt x="10749" y="18"/>
                    <a:pt x="10766" y="0"/>
                    <a:pt x="10789" y="0"/>
                  </a:cubicBezTo>
                  <a:lnTo>
                    <a:pt x="11349" y="0"/>
                  </a:lnTo>
                  <a:cubicBezTo>
                    <a:pt x="11371" y="0"/>
                    <a:pt x="11389" y="18"/>
                    <a:pt x="11389" y="40"/>
                  </a:cubicBezTo>
                  <a:cubicBezTo>
                    <a:pt x="11389" y="63"/>
                    <a:pt x="11371" y="80"/>
                    <a:pt x="11349" y="80"/>
                  </a:cubicBezTo>
                  <a:close/>
                  <a:moveTo>
                    <a:pt x="10389" y="80"/>
                  </a:moveTo>
                  <a:lnTo>
                    <a:pt x="9829" y="80"/>
                  </a:lnTo>
                  <a:cubicBezTo>
                    <a:pt x="9806" y="80"/>
                    <a:pt x="9789" y="63"/>
                    <a:pt x="9789" y="40"/>
                  </a:cubicBezTo>
                  <a:cubicBezTo>
                    <a:pt x="9789" y="18"/>
                    <a:pt x="9806" y="0"/>
                    <a:pt x="9829" y="0"/>
                  </a:cubicBezTo>
                  <a:lnTo>
                    <a:pt x="10389" y="0"/>
                  </a:lnTo>
                  <a:cubicBezTo>
                    <a:pt x="10411" y="0"/>
                    <a:pt x="10429" y="18"/>
                    <a:pt x="10429" y="40"/>
                  </a:cubicBezTo>
                  <a:cubicBezTo>
                    <a:pt x="10429" y="63"/>
                    <a:pt x="10411" y="80"/>
                    <a:pt x="10389" y="80"/>
                  </a:cubicBezTo>
                  <a:close/>
                  <a:moveTo>
                    <a:pt x="9429" y="80"/>
                  </a:moveTo>
                  <a:lnTo>
                    <a:pt x="8869" y="80"/>
                  </a:lnTo>
                  <a:cubicBezTo>
                    <a:pt x="8846" y="80"/>
                    <a:pt x="8829" y="63"/>
                    <a:pt x="8829" y="40"/>
                  </a:cubicBezTo>
                  <a:cubicBezTo>
                    <a:pt x="8829" y="18"/>
                    <a:pt x="8846" y="0"/>
                    <a:pt x="8869" y="0"/>
                  </a:cubicBezTo>
                  <a:lnTo>
                    <a:pt x="9429" y="0"/>
                  </a:lnTo>
                  <a:cubicBezTo>
                    <a:pt x="9451" y="0"/>
                    <a:pt x="9469" y="18"/>
                    <a:pt x="9469" y="40"/>
                  </a:cubicBezTo>
                  <a:cubicBezTo>
                    <a:pt x="9469" y="63"/>
                    <a:pt x="9451" y="80"/>
                    <a:pt x="9429" y="80"/>
                  </a:cubicBezTo>
                  <a:close/>
                  <a:moveTo>
                    <a:pt x="8469" y="80"/>
                  </a:moveTo>
                  <a:lnTo>
                    <a:pt x="7909" y="80"/>
                  </a:lnTo>
                  <a:cubicBezTo>
                    <a:pt x="7886" y="80"/>
                    <a:pt x="7869" y="63"/>
                    <a:pt x="7869" y="40"/>
                  </a:cubicBezTo>
                  <a:cubicBezTo>
                    <a:pt x="7869" y="18"/>
                    <a:pt x="7886" y="0"/>
                    <a:pt x="7909" y="0"/>
                  </a:cubicBezTo>
                  <a:lnTo>
                    <a:pt x="8469" y="0"/>
                  </a:lnTo>
                  <a:cubicBezTo>
                    <a:pt x="8491" y="0"/>
                    <a:pt x="8509" y="18"/>
                    <a:pt x="8509" y="40"/>
                  </a:cubicBezTo>
                  <a:cubicBezTo>
                    <a:pt x="8509" y="63"/>
                    <a:pt x="8491" y="80"/>
                    <a:pt x="8469" y="80"/>
                  </a:cubicBezTo>
                  <a:close/>
                  <a:moveTo>
                    <a:pt x="7509" y="80"/>
                  </a:moveTo>
                  <a:lnTo>
                    <a:pt x="6949" y="80"/>
                  </a:lnTo>
                  <a:cubicBezTo>
                    <a:pt x="6926" y="80"/>
                    <a:pt x="6909" y="63"/>
                    <a:pt x="6909" y="40"/>
                  </a:cubicBezTo>
                  <a:cubicBezTo>
                    <a:pt x="6909" y="18"/>
                    <a:pt x="6926" y="0"/>
                    <a:pt x="6949" y="0"/>
                  </a:cubicBezTo>
                  <a:lnTo>
                    <a:pt x="7509" y="0"/>
                  </a:lnTo>
                  <a:cubicBezTo>
                    <a:pt x="7531" y="0"/>
                    <a:pt x="7549" y="18"/>
                    <a:pt x="7549" y="40"/>
                  </a:cubicBezTo>
                  <a:cubicBezTo>
                    <a:pt x="7549" y="63"/>
                    <a:pt x="7531" y="80"/>
                    <a:pt x="7509" y="80"/>
                  </a:cubicBezTo>
                  <a:close/>
                  <a:moveTo>
                    <a:pt x="6549" y="80"/>
                  </a:moveTo>
                  <a:lnTo>
                    <a:pt x="5989" y="80"/>
                  </a:lnTo>
                  <a:cubicBezTo>
                    <a:pt x="5966" y="80"/>
                    <a:pt x="5949" y="63"/>
                    <a:pt x="5949" y="40"/>
                  </a:cubicBezTo>
                  <a:cubicBezTo>
                    <a:pt x="5949" y="18"/>
                    <a:pt x="5966" y="0"/>
                    <a:pt x="5989" y="0"/>
                  </a:cubicBezTo>
                  <a:lnTo>
                    <a:pt x="6549" y="0"/>
                  </a:lnTo>
                  <a:cubicBezTo>
                    <a:pt x="6571" y="0"/>
                    <a:pt x="6589" y="18"/>
                    <a:pt x="6589" y="40"/>
                  </a:cubicBezTo>
                  <a:cubicBezTo>
                    <a:pt x="6589" y="63"/>
                    <a:pt x="6571" y="80"/>
                    <a:pt x="6549" y="80"/>
                  </a:cubicBezTo>
                  <a:close/>
                  <a:moveTo>
                    <a:pt x="5589" y="80"/>
                  </a:moveTo>
                  <a:lnTo>
                    <a:pt x="5029" y="80"/>
                  </a:lnTo>
                  <a:cubicBezTo>
                    <a:pt x="5006" y="80"/>
                    <a:pt x="4989" y="63"/>
                    <a:pt x="4989" y="40"/>
                  </a:cubicBezTo>
                  <a:cubicBezTo>
                    <a:pt x="4989" y="18"/>
                    <a:pt x="5006" y="0"/>
                    <a:pt x="5029" y="0"/>
                  </a:cubicBezTo>
                  <a:lnTo>
                    <a:pt x="5589" y="0"/>
                  </a:lnTo>
                  <a:cubicBezTo>
                    <a:pt x="5611" y="0"/>
                    <a:pt x="5629" y="18"/>
                    <a:pt x="5629" y="40"/>
                  </a:cubicBezTo>
                  <a:cubicBezTo>
                    <a:pt x="5629" y="63"/>
                    <a:pt x="5611" y="80"/>
                    <a:pt x="5589" y="80"/>
                  </a:cubicBezTo>
                  <a:close/>
                  <a:moveTo>
                    <a:pt x="4629" y="80"/>
                  </a:moveTo>
                  <a:lnTo>
                    <a:pt x="4069" y="80"/>
                  </a:lnTo>
                  <a:cubicBezTo>
                    <a:pt x="4046" y="80"/>
                    <a:pt x="4029" y="63"/>
                    <a:pt x="4029" y="40"/>
                  </a:cubicBezTo>
                  <a:cubicBezTo>
                    <a:pt x="4029" y="18"/>
                    <a:pt x="4046" y="0"/>
                    <a:pt x="4069" y="0"/>
                  </a:cubicBezTo>
                  <a:lnTo>
                    <a:pt x="4629" y="0"/>
                  </a:lnTo>
                  <a:cubicBezTo>
                    <a:pt x="4651" y="0"/>
                    <a:pt x="4669" y="18"/>
                    <a:pt x="4669" y="40"/>
                  </a:cubicBezTo>
                  <a:cubicBezTo>
                    <a:pt x="4669" y="63"/>
                    <a:pt x="4651" y="80"/>
                    <a:pt x="4629" y="80"/>
                  </a:cubicBezTo>
                  <a:close/>
                  <a:moveTo>
                    <a:pt x="3669" y="80"/>
                  </a:moveTo>
                  <a:lnTo>
                    <a:pt x="3109" y="80"/>
                  </a:lnTo>
                  <a:cubicBezTo>
                    <a:pt x="3086" y="80"/>
                    <a:pt x="3069" y="63"/>
                    <a:pt x="3069" y="40"/>
                  </a:cubicBezTo>
                  <a:cubicBezTo>
                    <a:pt x="3069" y="18"/>
                    <a:pt x="3086" y="0"/>
                    <a:pt x="3109" y="0"/>
                  </a:cubicBezTo>
                  <a:lnTo>
                    <a:pt x="3669" y="0"/>
                  </a:lnTo>
                  <a:cubicBezTo>
                    <a:pt x="3691" y="0"/>
                    <a:pt x="3709" y="18"/>
                    <a:pt x="3709" y="40"/>
                  </a:cubicBezTo>
                  <a:cubicBezTo>
                    <a:pt x="3709" y="63"/>
                    <a:pt x="3691" y="80"/>
                    <a:pt x="3669" y="80"/>
                  </a:cubicBezTo>
                  <a:close/>
                  <a:moveTo>
                    <a:pt x="2709" y="80"/>
                  </a:moveTo>
                  <a:lnTo>
                    <a:pt x="2149" y="80"/>
                  </a:lnTo>
                  <a:cubicBezTo>
                    <a:pt x="2126" y="80"/>
                    <a:pt x="2109" y="63"/>
                    <a:pt x="2109" y="40"/>
                  </a:cubicBezTo>
                  <a:cubicBezTo>
                    <a:pt x="2109" y="18"/>
                    <a:pt x="2126" y="0"/>
                    <a:pt x="2149" y="0"/>
                  </a:cubicBezTo>
                  <a:lnTo>
                    <a:pt x="2709" y="0"/>
                  </a:lnTo>
                  <a:cubicBezTo>
                    <a:pt x="2731" y="0"/>
                    <a:pt x="2749" y="18"/>
                    <a:pt x="2749" y="40"/>
                  </a:cubicBezTo>
                  <a:cubicBezTo>
                    <a:pt x="2749" y="63"/>
                    <a:pt x="2731" y="80"/>
                    <a:pt x="2709" y="80"/>
                  </a:cubicBezTo>
                  <a:close/>
                  <a:moveTo>
                    <a:pt x="1749" y="80"/>
                  </a:moveTo>
                  <a:lnTo>
                    <a:pt x="1189" y="80"/>
                  </a:lnTo>
                  <a:cubicBezTo>
                    <a:pt x="1166" y="80"/>
                    <a:pt x="1149" y="63"/>
                    <a:pt x="1149" y="40"/>
                  </a:cubicBezTo>
                  <a:cubicBezTo>
                    <a:pt x="1149" y="18"/>
                    <a:pt x="1166" y="0"/>
                    <a:pt x="1189" y="0"/>
                  </a:cubicBezTo>
                  <a:lnTo>
                    <a:pt x="1749" y="0"/>
                  </a:lnTo>
                  <a:cubicBezTo>
                    <a:pt x="1771" y="0"/>
                    <a:pt x="1789" y="18"/>
                    <a:pt x="1789" y="40"/>
                  </a:cubicBezTo>
                  <a:cubicBezTo>
                    <a:pt x="1789" y="63"/>
                    <a:pt x="1771" y="80"/>
                    <a:pt x="1749" y="80"/>
                  </a:cubicBezTo>
                  <a:close/>
                  <a:moveTo>
                    <a:pt x="789" y="80"/>
                  </a:moveTo>
                  <a:lnTo>
                    <a:pt x="229" y="80"/>
                  </a:lnTo>
                  <a:cubicBezTo>
                    <a:pt x="206" y="80"/>
                    <a:pt x="189" y="63"/>
                    <a:pt x="189" y="40"/>
                  </a:cubicBezTo>
                  <a:cubicBezTo>
                    <a:pt x="189" y="18"/>
                    <a:pt x="206" y="0"/>
                    <a:pt x="229" y="0"/>
                  </a:cubicBezTo>
                  <a:lnTo>
                    <a:pt x="789" y="0"/>
                  </a:lnTo>
                  <a:cubicBezTo>
                    <a:pt x="811" y="0"/>
                    <a:pt x="829" y="18"/>
                    <a:pt x="829" y="40"/>
                  </a:cubicBezTo>
                  <a:cubicBezTo>
                    <a:pt x="829" y="63"/>
                    <a:pt x="811" y="80"/>
                    <a:pt x="789" y="80"/>
                  </a:cubicBezTo>
                  <a:close/>
                </a:path>
              </a:pathLst>
            </a:custGeom>
            <a:solidFill>
              <a:srgbClr val="D8D8D8"/>
            </a:solidFill>
            <a:ln w="0" cap="flat">
              <a:solidFill>
                <a:srgbClr val="D8D8D8"/>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89" name="Freeform 69">
              <a:extLst>
                <a:ext uri="{FF2B5EF4-FFF2-40B4-BE49-F238E27FC236}">
                  <a16:creationId xmlns:a16="http://schemas.microsoft.com/office/drawing/2014/main" id="{60D21F19-49E7-4D38-844F-0C0A7A949605}"/>
                </a:ext>
              </a:extLst>
            </p:cNvPr>
            <p:cNvSpPr>
              <a:spLocks/>
            </p:cNvSpPr>
            <p:nvPr/>
          </p:nvSpPr>
          <p:spPr bwMode="auto">
            <a:xfrm>
              <a:off x="11035864" y="5626067"/>
              <a:ext cx="283097" cy="212112"/>
            </a:xfrm>
            <a:custGeom>
              <a:avLst/>
              <a:gdLst>
                <a:gd name="T0" fmla="*/ 1339 w 1484"/>
                <a:gd name="T1" fmla="*/ 825 h 1113"/>
                <a:gd name="T2" fmla="*/ 1207 w 1484"/>
                <a:gd name="T3" fmla="*/ 911 h 1113"/>
                <a:gd name="T4" fmla="*/ 369 w 1484"/>
                <a:gd name="T5" fmla="*/ 911 h 1113"/>
                <a:gd name="T6" fmla="*/ 111 w 1484"/>
                <a:gd name="T7" fmla="*/ 654 h 1113"/>
                <a:gd name="T8" fmla="*/ 369 w 1484"/>
                <a:gd name="T9" fmla="*/ 397 h 1113"/>
                <a:gd name="T10" fmla="*/ 488 w 1484"/>
                <a:gd name="T11" fmla="*/ 397 h 1113"/>
                <a:gd name="T12" fmla="*/ 514 w 1484"/>
                <a:gd name="T13" fmla="*/ 312 h 1113"/>
                <a:gd name="T14" fmla="*/ 530 w 1484"/>
                <a:gd name="T15" fmla="*/ 283 h 1113"/>
                <a:gd name="T16" fmla="*/ 826 w 1484"/>
                <a:gd name="T17" fmla="*/ 112 h 1113"/>
                <a:gd name="T18" fmla="*/ 1101 w 1484"/>
                <a:gd name="T19" fmla="*/ 251 h 1113"/>
                <a:gd name="T20" fmla="*/ 1213 w 1484"/>
                <a:gd name="T21" fmla="*/ 214 h 1113"/>
                <a:gd name="T22" fmla="*/ 826 w 1484"/>
                <a:gd name="T23" fmla="*/ 0 h 1113"/>
                <a:gd name="T24" fmla="*/ 404 w 1484"/>
                <a:gd name="T25" fmla="*/ 285 h 1113"/>
                <a:gd name="T26" fmla="*/ 404 w 1484"/>
                <a:gd name="T27" fmla="*/ 287 h 1113"/>
                <a:gd name="T28" fmla="*/ 404 w 1484"/>
                <a:gd name="T29" fmla="*/ 285 h 1113"/>
                <a:gd name="T30" fmla="*/ 371 w 1484"/>
                <a:gd name="T31" fmla="*/ 285 h 1113"/>
                <a:gd name="T32" fmla="*/ 0 w 1484"/>
                <a:gd name="T33" fmla="*/ 656 h 1113"/>
                <a:gd name="T34" fmla="*/ 371 w 1484"/>
                <a:gd name="T35" fmla="*/ 1027 h 1113"/>
                <a:gd name="T36" fmla="*/ 1209 w 1484"/>
                <a:gd name="T37" fmla="*/ 1027 h 1113"/>
                <a:gd name="T38" fmla="*/ 1341 w 1484"/>
                <a:gd name="T39" fmla="*/ 1113 h 1113"/>
                <a:gd name="T40" fmla="*/ 1484 w 1484"/>
                <a:gd name="T41" fmla="*/ 970 h 1113"/>
                <a:gd name="T42" fmla="*/ 1339 w 1484"/>
                <a:gd name="T43" fmla="*/ 825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4" h="1113">
                  <a:moveTo>
                    <a:pt x="1339" y="825"/>
                  </a:moveTo>
                  <a:cubicBezTo>
                    <a:pt x="1280" y="825"/>
                    <a:pt x="1231" y="860"/>
                    <a:pt x="1207" y="911"/>
                  </a:cubicBezTo>
                  <a:lnTo>
                    <a:pt x="369" y="911"/>
                  </a:lnTo>
                  <a:cubicBezTo>
                    <a:pt x="227" y="911"/>
                    <a:pt x="111" y="797"/>
                    <a:pt x="111" y="654"/>
                  </a:cubicBezTo>
                  <a:cubicBezTo>
                    <a:pt x="111" y="512"/>
                    <a:pt x="225" y="397"/>
                    <a:pt x="369" y="397"/>
                  </a:cubicBezTo>
                  <a:lnTo>
                    <a:pt x="488" y="397"/>
                  </a:lnTo>
                  <a:cubicBezTo>
                    <a:pt x="494" y="367"/>
                    <a:pt x="502" y="338"/>
                    <a:pt x="514" y="312"/>
                  </a:cubicBezTo>
                  <a:cubicBezTo>
                    <a:pt x="518" y="302"/>
                    <a:pt x="524" y="293"/>
                    <a:pt x="530" y="283"/>
                  </a:cubicBezTo>
                  <a:cubicBezTo>
                    <a:pt x="589" y="181"/>
                    <a:pt x="699" y="112"/>
                    <a:pt x="826" y="112"/>
                  </a:cubicBezTo>
                  <a:cubicBezTo>
                    <a:pt x="938" y="112"/>
                    <a:pt x="1038" y="167"/>
                    <a:pt x="1101" y="251"/>
                  </a:cubicBezTo>
                  <a:cubicBezTo>
                    <a:pt x="1136" y="236"/>
                    <a:pt x="1174" y="222"/>
                    <a:pt x="1213" y="214"/>
                  </a:cubicBezTo>
                  <a:cubicBezTo>
                    <a:pt x="1132" y="84"/>
                    <a:pt x="989" y="0"/>
                    <a:pt x="826" y="0"/>
                  </a:cubicBezTo>
                  <a:cubicBezTo>
                    <a:pt x="636" y="0"/>
                    <a:pt x="471" y="118"/>
                    <a:pt x="404" y="285"/>
                  </a:cubicBezTo>
                  <a:cubicBezTo>
                    <a:pt x="404" y="285"/>
                    <a:pt x="404" y="287"/>
                    <a:pt x="404" y="287"/>
                  </a:cubicBezTo>
                  <a:cubicBezTo>
                    <a:pt x="404" y="287"/>
                    <a:pt x="404" y="285"/>
                    <a:pt x="404" y="285"/>
                  </a:cubicBezTo>
                  <a:lnTo>
                    <a:pt x="371" y="285"/>
                  </a:lnTo>
                  <a:cubicBezTo>
                    <a:pt x="166" y="285"/>
                    <a:pt x="0" y="450"/>
                    <a:pt x="0" y="656"/>
                  </a:cubicBezTo>
                  <a:cubicBezTo>
                    <a:pt x="0" y="862"/>
                    <a:pt x="165" y="1027"/>
                    <a:pt x="371" y="1027"/>
                  </a:cubicBezTo>
                  <a:lnTo>
                    <a:pt x="1209" y="1027"/>
                  </a:lnTo>
                  <a:cubicBezTo>
                    <a:pt x="1231" y="1078"/>
                    <a:pt x="1282" y="1113"/>
                    <a:pt x="1341" y="1113"/>
                  </a:cubicBezTo>
                  <a:cubicBezTo>
                    <a:pt x="1419" y="1113"/>
                    <a:pt x="1484" y="1050"/>
                    <a:pt x="1484" y="970"/>
                  </a:cubicBezTo>
                  <a:cubicBezTo>
                    <a:pt x="1484" y="889"/>
                    <a:pt x="1417" y="825"/>
                    <a:pt x="1339" y="825"/>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90" name="Freeform 70">
              <a:extLst>
                <a:ext uri="{FF2B5EF4-FFF2-40B4-BE49-F238E27FC236}">
                  <a16:creationId xmlns:a16="http://schemas.microsoft.com/office/drawing/2014/main" id="{5C48D0AB-1CA8-4338-B753-A307A0DF88AC}"/>
                </a:ext>
              </a:extLst>
            </p:cNvPr>
            <p:cNvSpPr>
              <a:spLocks/>
            </p:cNvSpPr>
            <p:nvPr/>
          </p:nvSpPr>
          <p:spPr bwMode="auto">
            <a:xfrm>
              <a:off x="11127976" y="5675081"/>
              <a:ext cx="337182" cy="228168"/>
            </a:xfrm>
            <a:custGeom>
              <a:avLst/>
              <a:gdLst>
                <a:gd name="T0" fmla="*/ 1317 w 1769"/>
                <a:gd name="T1" fmla="*/ 287 h 1196"/>
                <a:gd name="T2" fmla="*/ 858 w 1769"/>
                <a:gd name="T3" fmla="*/ 0 h 1196"/>
                <a:gd name="T4" fmla="*/ 357 w 1769"/>
                <a:gd name="T5" fmla="*/ 401 h 1196"/>
                <a:gd name="T6" fmla="*/ 68 w 1769"/>
                <a:gd name="T7" fmla="*/ 570 h 1196"/>
                <a:gd name="T8" fmla="*/ 679 w 1769"/>
                <a:gd name="T9" fmla="*/ 570 h 1196"/>
                <a:gd name="T10" fmla="*/ 858 w 1769"/>
                <a:gd name="T11" fmla="*/ 483 h 1196"/>
                <a:gd name="T12" fmla="*/ 1085 w 1769"/>
                <a:gd name="T13" fmla="*/ 711 h 1196"/>
                <a:gd name="T14" fmla="*/ 858 w 1769"/>
                <a:gd name="T15" fmla="*/ 939 h 1196"/>
                <a:gd name="T16" fmla="*/ 679 w 1769"/>
                <a:gd name="T17" fmla="*/ 852 h 1196"/>
                <a:gd name="T18" fmla="*/ 0 w 1769"/>
                <a:gd name="T19" fmla="*/ 852 h 1196"/>
                <a:gd name="T20" fmla="*/ 394 w 1769"/>
                <a:gd name="T21" fmla="*/ 1196 h 1196"/>
                <a:gd name="T22" fmla="*/ 396 w 1769"/>
                <a:gd name="T23" fmla="*/ 1196 h 1196"/>
                <a:gd name="T24" fmla="*/ 1311 w 1769"/>
                <a:gd name="T25" fmla="*/ 1196 h 1196"/>
                <a:gd name="T26" fmla="*/ 1313 w 1769"/>
                <a:gd name="T27" fmla="*/ 1196 h 1196"/>
                <a:gd name="T28" fmla="*/ 1769 w 1769"/>
                <a:gd name="T29" fmla="*/ 740 h 1196"/>
                <a:gd name="T30" fmla="*/ 1317 w 1769"/>
                <a:gd name="T31" fmla="*/ 28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9" h="1196">
                  <a:moveTo>
                    <a:pt x="1317" y="287"/>
                  </a:moveTo>
                  <a:cubicBezTo>
                    <a:pt x="1233" y="118"/>
                    <a:pt x="1058" y="0"/>
                    <a:pt x="858" y="0"/>
                  </a:cubicBezTo>
                  <a:cubicBezTo>
                    <a:pt x="612" y="0"/>
                    <a:pt x="408" y="171"/>
                    <a:pt x="357" y="401"/>
                  </a:cubicBezTo>
                  <a:cubicBezTo>
                    <a:pt x="237" y="413"/>
                    <a:pt x="135" y="475"/>
                    <a:pt x="68" y="570"/>
                  </a:cubicBezTo>
                  <a:lnTo>
                    <a:pt x="679" y="570"/>
                  </a:lnTo>
                  <a:cubicBezTo>
                    <a:pt x="720" y="517"/>
                    <a:pt x="785" y="483"/>
                    <a:pt x="858" y="483"/>
                  </a:cubicBezTo>
                  <a:cubicBezTo>
                    <a:pt x="983" y="483"/>
                    <a:pt x="1085" y="585"/>
                    <a:pt x="1085" y="711"/>
                  </a:cubicBezTo>
                  <a:cubicBezTo>
                    <a:pt x="1085" y="837"/>
                    <a:pt x="983" y="939"/>
                    <a:pt x="858" y="939"/>
                  </a:cubicBezTo>
                  <a:cubicBezTo>
                    <a:pt x="785" y="939"/>
                    <a:pt x="722" y="905"/>
                    <a:pt x="679" y="852"/>
                  </a:cubicBezTo>
                  <a:lnTo>
                    <a:pt x="0" y="852"/>
                  </a:lnTo>
                  <a:cubicBezTo>
                    <a:pt x="27" y="1047"/>
                    <a:pt x="194" y="1196"/>
                    <a:pt x="394" y="1196"/>
                  </a:cubicBezTo>
                  <a:cubicBezTo>
                    <a:pt x="394" y="1196"/>
                    <a:pt x="396" y="1196"/>
                    <a:pt x="396" y="1196"/>
                  </a:cubicBezTo>
                  <a:lnTo>
                    <a:pt x="1311" y="1196"/>
                  </a:lnTo>
                  <a:cubicBezTo>
                    <a:pt x="1311" y="1196"/>
                    <a:pt x="1313" y="1196"/>
                    <a:pt x="1313" y="1196"/>
                  </a:cubicBezTo>
                  <a:cubicBezTo>
                    <a:pt x="1564" y="1196"/>
                    <a:pt x="1769" y="992"/>
                    <a:pt x="1769" y="740"/>
                  </a:cubicBezTo>
                  <a:cubicBezTo>
                    <a:pt x="1769" y="491"/>
                    <a:pt x="1566" y="289"/>
                    <a:pt x="1317" y="287"/>
                  </a:cubicBezTo>
                  <a:close/>
                </a:path>
              </a:pathLst>
            </a:custGeom>
            <a:solidFill>
              <a:srgbClr val="0078D7"/>
            </a:solidFill>
            <a:ln w="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91" name="Rectangle 71">
              <a:extLst>
                <a:ext uri="{FF2B5EF4-FFF2-40B4-BE49-F238E27FC236}">
                  <a16:creationId xmlns:a16="http://schemas.microsoft.com/office/drawing/2014/main" id="{D6B6445E-C616-4DE7-A7B7-B7E0ABDD2948}"/>
                </a:ext>
              </a:extLst>
            </p:cNvPr>
            <p:cNvSpPr>
              <a:spLocks noChangeArrowheads="1"/>
            </p:cNvSpPr>
            <p:nvPr/>
          </p:nvSpPr>
          <p:spPr bwMode="auto">
            <a:xfrm>
              <a:off x="11059526" y="5888883"/>
              <a:ext cx="484223"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Microsoft</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92" name="Rectangle 72">
              <a:extLst>
                <a:ext uri="{FF2B5EF4-FFF2-40B4-BE49-F238E27FC236}">
                  <a16:creationId xmlns:a16="http://schemas.microsoft.com/office/drawing/2014/main" id="{BB16A52D-FECF-4916-9B08-60CC0331ABED}"/>
                </a:ext>
              </a:extLst>
            </p:cNvPr>
            <p:cNvSpPr>
              <a:spLocks noChangeArrowheads="1"/>
            </p:cNvSpPr>
            <p:nvPr/>
          </p:nvSpPr>
          <p:spPr bwMode="auto">
            <a:xfrm>
              <a:off x="11122906" y="5998741"/>
              <a:ext cx="32113"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 </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93" name="Rectangle 73">
              <a:extLst>
                <a:ext uri="{FF2B5EF4-FFF2-40B4-BE49-F238E27FC236}">
                  <a16:creationId xmlns:a16="http://schemas.microsoft.com/office/drawing/2014/main" id="{2713696F-3CCA-4818-A553-5C8B571DD790}"/>
                </a:ext>
              </a:extLst>
            </p:cNvPr>
            <p:cNvSpPr>
              <a:spLocks noChangeArrowheads="1"/>
            </p:cNvSpPr>
            <p:nvPr/>
          </p:nvSpPr>
          <p:spPr bwMode="auto">
            <a:xfrm>
              <a:off x="11148258" y="5998741"/>
              <a:ext cx="293238"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78D7"/>
                  </a:solidFill>
                  <a:effectLst/>
                  <a:uLnTx/>
                  <a:uFillTx/>
                  <a:latin typeface="Segoe UI"/>
                  <a:ea typeface="+mn-ea"/>
                  <a:cs typeface="+mn-cs"/>
                </a:rPr>
                <a:t>Azure</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94" name="Line 74">
              <a:extLst>
                <a:ext uri="{FF2B5EF4-FFF2-40B4-BE49-F238E27FC236}">
                  <a16:creationId xmlns:a16="http://schemas.microsoft.com/office/drawing/2014/main" id="{BAC1D298-B704-4770-B41B-719D39124C0F}"/>
                </a:ext>
              </a:extLst>
            </p:cNvPr>
            <p:cNvSpPr>
              <a:spLocks noChangeShapeType="1"/>
            </p:cNvSpPr>
            <p:nvPr/>
          </p:nvSpPr>
          <p:spPr bwMode="auto">
            <a:xfrm>
              <a:off x="6811373" y="3957905"/>
              <a:ext cx="2089851" cy="736053"/>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195" name="Freeform 75">
              <a:extLst>
                <a:ext uri="{FF2B5EF4-FFF2-40B4-BE49-F238E27FC236}">
                  <a16:creationId xmlns:a16="http://schemas.microsoft.com/office/drawing/2014/main" id="{50FDC50C-C197-42EC-82D4-E2866D62D215}"/>
                </a:ext>
              </a:extLst>
            </p:cNvPr>
            <p:cNvSpPr>
              <a:spLocks/>
            </p:cNvSpPr>
            <p:nvPr/>
          </p:nvSpPr>
          <p:spPr bwMode="auto">
            <a:xfrm>
              <a:off x="8873337" y="4654240"/>
              <a:ext cx="79436" cy="67605"/>
            </a:xfrm>
            <a:custGeom>
              <a:avLst/>
              <a:gdLst>
                <a:gd name="T0" fmla="*/ 417 w 417"/>
                <a:gd name="T1" fmla="*/ 302 h 354"/>
                <a:gd name="T2" fmla="*/ 0 w 417"/>
                <a:gd name="T3" fmla="*/ 354 h 354"/>
                <a:gd name="T4" fmla="*/ 125 w 417"/>
                <a:gd name="T5" fmla="*/ 0 h 354"/>
                <a:gd name="T6" fmla="*/ 417 w 417"/>
                <a:gd name="T7" fmla="*/ 302 h 354"/>
              </a:gdLst>
              <a:ahLst/>
              <a:cxnLst>
                <a:cxn ang="0">
                  <a:pos x="T0" y="T1"/>
                </a:cxn>
                <a:cxn ang="0">
                  <a:pos x="T2" y="T3"/>
                </a:cxn>
                <a:cxn ang="0">
                  <a:pos x="T4" y="T5"/>
                </a:cxn>
                <a:cxn ang="0">
                  <a:pos x="T6" y="T7"/>
                </a:cxn>
              </a:cxnLst>
              <a:rect l="0" t="0" r="r" b="b"/>
              <a:pathLst>
                <a:path w="417" h="354">
                  <a:moveTo>
                    <a:pt x="417" y="302"/>
                  </a:moveTo>
                  <a:lnTo>
                    <a:pt x="0" y="354"/>
                  </a:lnTo>
                  <a:cubicBezTo>
                    <a:pt x="95" y="263"/>
                    <a:pt x="141" y="131"/>
                    <a:pt x="125" y="0"/>
                  </a:cubicBezTo>
                  <a:lnTo>
                    <a:pt x="417" y="302"/>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0" name="Line 82">
              <a:extLst>
                <a:ext uri="{FF2B5EF4-FFF2-40B4-BE49-F238E27FC236}">
                  <a16:creationId xmlns:a16="http://schemas.microsoft.com/office/drawing/2014/main" id="{A895EB02-0A85-466E-9EF1-57957BE3DD64}"/>
                </a:ext>
              </a:extLst>
            </p:cNvPr>
            <p:cNvSpPr>
              <a:spLocks noChangeShapeType="1"/>
            </p:cNvSpPr>
            <p:nvPr/>
          </p:nvSpPr>
          <p:spPr bwMode="auto">
            <a:xfrm>
              <a:off x="7811933" y="3678188"/>
              <a:ext cx="1182249" cy="847602"/>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1" name="Freeform 83">
              <a:extLst>
                <a:ext uri="{FF2B5EF4-FFF2-40B4-BE49-F238E27FC236}">
                  <a16:creationId xmlns:a16="http://schemas.microsoft.com/office/drawing/2014/main" id="{C1EB055A-129E-4178-AD9C-7089A8B3D538}"/>
                </a:ext>
              </a:extLst>
            </p:cNvPr>
            <p:cNvSpPr>
              <a:spLocks/>
            </p:cNvSpPr>
            <p:nvPr/>
          </p:nvSpPr>
          <p:spPr bwMode="auto">
            <a:xfrm>
              <a:off x="7767989" y="3646920"/>
              <a:ext cx="78591" cy="70986"/>
            </a:xfrm>
            <a:custGeom>
              <a:avLst/>
              <a:gdLst>
                <a:gd name="T0" fmla="*/ 0 w 414"/>
                <a:gd name="T1" fmla="*/ 0 h 371"/>
                <a:gd name="T2" fmla="*/ 414 w 414"/>
                <a:gd name="T3" fmla="*/ 66 h 371"/>
                <a:gd name="T4" fmla="*/ 196 w 414"/>
                <a:gd name="T5" fmla="*/ 371 h 371"/>
                <a:gd name="T6" fmla="*/ 0 w 414"/>
                <a:gd name="T7" fmla="*/ 0 h 371"/>
              </a:gdLst>
              <a:ahLst/>
              <a:cxnLst>
                <a:cxn ang="0">
                  <a:pos x="T0" y="T1"/>
                </a:cxn>
                <a:cxn ang="0">
                  <a:pos x="T2" y="T3"/>
                </a:cxn>
                <a:cxn ang="0">
                  <a:pos x="T4" y="T5"/>
                </a:cxn>
                <a:cxn ang="0">
                  <a:pos x="T6" y="T7"/>
                </a:cxn>
              </a:cxnLst>
              <a:rect l="0" t="0" r="r" b="b"/>
              <a:pathLst>
                <a:path w="414" h="371">
                  <a:moveTo>
                    <a:pt x="0" y="0"/>
                  </a:moveTo>
                  <a:lnTo>
                    <a:pt x="414" y="66"/>
                  </a:lnTo>
                  <a:cubicBezTo>
                    <a:pt x="297" y="128"/>
                    <a:pt x="216" y="241"/>
                    <a:pt x="196" y="371"/>
                  </a:cubicBezTo>
                  <a:lnTo>
                    <a:pt x="0" y="0"/>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2" name="Freeform 84">
              <a:extLst>
                <a:ext uri="{FF2B5EF4-FFF2-40B4-BE49-F238E27FC236}">
                  <a16:creationId xmlns:a16="http://schemas.microsoft.com/office/drawing/2014/main" id="{1682721F-DDEB-4B2D-8008-BE6D3D79618D}"/>
                </a:ext>
              </a:extLst>
            </p:cNvPr>
            <p:cNvSpPr>
              <a:spLocks/>
            </p:cNvSpPr>
            <p:nvPr/>
          </p:nvSpPr>
          <p:spPr bwMode="auto">
            <a:xfrm>
              <a:off x="8959534" y="4486917"/>
              <a:ext cx="78591" cy="70141"/>
            </a:xfrm>
            <a:custGeom>
              <a:avLst/>
              <a:gdLst>
                <a:gd name="T0" fmla="*/ 415 w 415"/>
                <a:gd name="T1" fmla="*/ 371 h 371"/>
                <a:gd name="T2" fmla="*/ 0 w 415"/>
                <a:gd name="T3" fmla="*/ 305 h 371"/>
                <a:gd name="T4" fmla="*/ 219 w 415"/>
                <a:gd name="T5" fmla="*/ 0 h 371"/>
                <a:gd name="T6" fmla="*/ 415 w 415"/>
                <a:gd name="T7" fmla="*/ 371 h 371"/>
              </a:gdLst>
              <a:ahLst/>
              <a:cxnLst>
                <a:cxn ang="0">
                  <a:pos x="T0" y="T1"/>
                </a:cxn>
                <a:cxn ang="0">
                  <a:pos x="T2" y="T3"/>
                </a:cxn>
                <a:cxn ang="0">
                  <a:pos x="T4" y="T5"/>
                </a:cxn>
                <a:cxn ang="0">
                  <a:pos x="T6" y="T7"/>
                </a:cxn>
              </a:cxnLst>
              <a:rect l="0" t="0" r="r" b="b"/>
              <a:pathLst>
                <a:path w="415" h="371">
                  <a:moveTo>
                    <a:pt x="415" y="371"/>
                  </a:moveTo>
                  <a:lnTo>
                    <a:pt x="0" y="305"/>
                  </a:lnTo>
                  <a:cubicBezTo>
                    <a:pt x="117" y="243"/>
                    <a:pt x="198" y="130"/>
                    <a:pt x="219" y="0"/>
                  </a:cubicBezTo>
                  <a:lnTo>
                    <a:pt x="415" y="371"/>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3" name="Line 85">
              <a:extLst>
                <a:ext uri="{FF2B5EF4-FFF2-40B4-BE49-F238E27FC236}">
                  <a16:creationId xmlns:a16="http://schemas.microsoft.com/office/drawing/2014/main" id="{32B4DC36-971E-4A45-8CBD-F0D6936089ED}"/>
                </a:ext>
              </a:extLst>
            </p:cNvPr>
            <p:cNvSpPr>
              <a:spLocks noChangeShapeType="1"/>
            </p:cNvSpPr>
            <p:nvPr/>
          </p:nvSpPr>
          <p:spPr bwMode="auto">
            <a:xfrm>
              <a:off x="8478691" y="3687484"/>
              <a:ext cx="593237" cy="708166"/>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4" name="Freeform 86">
              <a:extLst>
                <a:ext uri="{FF2B5EF4-FFF2-40B4-BE49-F238E27FC236}">
                  <a16:creationId xmlns:a16="http://schemas.microsoft.com/office/drawing/2014/main" id="{B44FA818-B7F3-4414-82D7-2040DA8EEEB2}"/>
                </a:ext>
              </a:extLst>
            </p:cNvPr>
            <p:cNvSpPr>
              <a:spLocks/>
            </p:cNvSpPr>
            <p:nvPr/>
          </p:nvSpPr>
          <p:spPr bwMode="auto">
            <a:xfrm>
              <a:off x="8444043" y="3645230"/>
              <a:ext cx="73521" cy="78591"/>
            </a:xfrm>
            <a:custGeom>
              <a:avLst/>
              <a:gdLst>
                <a:gd name="T0" fmla="*/ 0 w 385"/>
                <a:gd name="T1" fmla="*/ 0 h 409"/>
                <a:gd name="T2" fmla="*/ 385 w 385"/>
                <a:gd name="T3" fmla="*/ 168 h 409"/>
                <a:gd name="T4" fmla="*/ 98 w 385"/>
                <a:gd name="T5" fmla="*/ 409 h 409"/>
                <a:gd name="T6" fmla="*/ 0 w 385"/>
                <a:gd name="T7" fmla="*/ 0 h 409"/>
              </a:gdLst>
              <a:ahLst/>
              <a:cxnLst>
                <a:cxn ang="0">
                  <a:pos x="T0" y="T1"/>
                </a:cxn>
                <a:cxn ang="0">
                  <a:pos x="T2" y="T3"/>
                </a:cxn>
                <a:cxn ang="0">
                  <a:pos x="T4" y="T5"/>
                </a:cxn>
                <a:cxn ang="0">
                  <a:pos x="T6" y="T7"/>
                </a:cxn>
              </a:cxnLst>
              <a:rect l="0" t="0" r="r" b="b"/>
              <a:pathLst>
                <a:path w="385" h="409">
                  <a:moveTo>
                    <a:pt x="0" y="0"/>
                  </a:moveTo>
                  <a:lnTo>
                    <a:pt x="385" y="168"/>
                  </a:lnTo>
                  <a:cubicBezTo>
                    <a:pt x="257" y="198"/>
                    <a:pt x="150" y="287"/>
                    <a:pt x="98" y="409"/>
                  </a:cubicBezTo>
                  <a:lnTo>
                    <a:pt x="0" y="0"/>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5" name="Freeform 87">
              <a:extLst>
                <a:ext uri="{FF2B5EF4-FFF2-40B4-BE49-F238E27FC236}">
                  <a16:creationId xmlns:a16="http://schemas.microsoft.com/office/drawing/2014/main" id="{C775E4A2-2097-4B05-ABF4-DE0D3364F45A}"/>
                </a:ext>
              </a:extLst>
            </p:cNvPr>
            <p:cNvSpPr>
              <a:spLocks/>
            </p:cNvSpPr>
            <p:nvPr/>
          </p:nvSpPr>
          <p:spPr bwMode="auto">
            <a:xfrm>
              <a:off x="9033900" y="4359312"/>
              <a:ext cx="73521" cy="77746"/>
            </a:xfrm>
            <a:custGeom>
              <a:avLst/>
              <a:gdLst>
                <a:gd name="T0" fmla="*/ 385 w 385"/>
                <a:gd name="T1" fmla="*/ 408 h 408"/>
                <a:gd name="T2" fmla="*/ 0 w 385"/>
                <a:gd name="T3" fmla="*/ 241 h 408"/>
                <a:gd name="T4" fmla="*/ 287 w 385"/>
                <a:gd name="T5" fmla="*/ 0 h 408"/>
                <a:gd name="T6" fmla="*/ 385 w 385"/>
                <a:gd name="T7" fmla="*/ 408 h 408"/>
              </a:gdLst>
              <a:ahLst/>
              <a:cxnLst>
                <a:cxn ang="0">
                  <a:pos x="T0" y="T1"/>
                </a:cxn>
                <a:cxn ang="0">
                  <a:pos x="T2" y="T3"/>
                </a:cxn>
                <a:cxn ang="0">
                  <a:pos x="T4" y="T5"/>
                </a:cxn>
                <a:cxn ang="0">
                  <a:pos x="T6" y="T7"/>
                </a:cxn>
              </a:cxnLst>
              <a:rect l="0" t="0" r="r" b="b"/>
              <a:pathLst>
                <a:path w="385" h="408">
                  <a:moveTo>
                    <a:pt x="385" y="408"/>
                  </a:moveTo>
                  <a:lnTo>
                    <a:pt x="0" y="241"/>
                  </a:lnTo>
                  <a:cubicBezTo>
                    <a:pt x="128" y="210"/>
                    <a:pt x="235" y="121"/>
                    <a:pt x="287" y="0"/>
                  </a:cubicBezTo>
                  <a:lnTo>
                    <a:pt x="385" y="408"/>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6" name="Line 90">
              <a:extLst>
                <a:ext uri="{FF2B5EF4-FFF2-40B4-BE49-F238E27FC236}">
                  <a16:creationId xmlns:a16="http://schemas.microsoft.com/office/drawing/2014/main" id="{995B751A-2112-4226-BD5D-2C7B8D544950}"/>
                </a:ext>
              </a:extLst>
            </p:cNvPr>
            <p:cNvSpPr>
              <a:spLocks noChangeShapeType="1"/>
            </p:cNvSpPr>
            <p:nvPr/>
          </p:nvSpPr>
          <p:spPr bwMode="auto">
            <a:xfrm>
              <a:off x="9250237" y="3728047"/>
              <a:ext cx="0" cy="562814"/>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7" name="Freeform 91">
              <a:extLst>
                <a:ext uri="{FF2B5EF4-FFF2-40B4-BE49-F238E27FC236}">
                  <a16:creationId xmlns:a16="http://schemas.microsoft.com/office/drawing/2014/main" id="{E76154EB-118B-4132-98CC-B7FAF581F9A8}"/>
                </a:ext>
              </a:extLst>
            </p:cNvPr>
            <p:cNvSpPr>
              <a:spLocks/>
            </p:cNvSpPr>
            <p:nvPr/>
          </p:nvSpPr>
          <p:spPr bwMode="auto">
            <a:xfrm>
              <a:off x="9213899" y="3673963"/>
              <a:ext cx="71831" cy="70986"/>
            </a:xfrm>
            <a:custGeom>
              <a:avLst/>
              <a:gdLst>
                <a:gd name="T0" fmla="*/ 188 w 375"/>
                <a:gd name="T1" fmla="*/ 0 h 375"/>
                <a:gd name="T2" fmla="*/ 375 w 375"/>
                <a:gd name="T3" fmla="*/ 375 h 375"/>
                <a:gd name="T4" fmla="*/ 0 w 375"/>
                <a:gd name="T5" fmla="*/ 375 h 375"/>
                <a:gd name="T6" fmla="*/ 188 w 375"/>
                <a:gd name="T7" fmla="*/ 0 h 375"/>
              </a:gdLst>
              <a:ahLst/>
              <a:cxnLst>
                <a:cxn ang="0">
                  <a:pos x="T0" y="T1"/>
                </a:cxn>
                <a:cxn ang="0">
                  <a:pos x="T2" y="T3"/>
                </a:cxn>
                <a:cxn ang="0">
                  <a:pos x="T4" y="T5"/>
                </a:cxn>
                <a:cxn ang="0">
                  <a:pos x="T6" y="T7"/>
                </a:cxn>
              </a:cxnLst>
              <a:rect l="0" t="0" r="r" b="b"/>
              <a:pathLst>
                <a:path w="375" h="375">
                  <a:moveTo>
                    <a:pt x="188" y="0"/>
                  </a:moveTo>
                  <a:lnTo>
                    <a:pt x="375" y="375"/>
                  </a:lnTo>
                  <a:cubicBezTo>
                    <a:pt x="257" y="316"/>
                    <a:pt x="118" y="316"/>
                    <a:pt x="0" y="375"/>
                  </a:cubicBezTo>
                  <a:lnTo>
                    <a:pt x="188" y="0"/>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8" name="Freeform 92">
              <a:extLst>
                <a:ext uri="{FF2B5EF4-FFF2-40B4-BE49-F238E27FC236}">
                  <a16:creationId xmlns:a16="http://schemas.microsoft.com/office/drawing/2014/main" id="{503136EF-4F3A-43DC-A259-C6A8A6322661}"/>
                </a:ext>
              </a:extLst>
            </p:cNvPr>
            <p:cNvSpPr>
              <a:spLocks/>
            </p:cNvSpPr>
            <p:nvPr/>
          </p:nvSpPr>
          <p:spPr bwMode="auto">
            <a:xfrm>
              <a:off x="9213899" y="4273960"/>
              <a:ext cx="71831" cy="71831"/>
            </a:xfrm>
            <a:custGeom>
              <a:avLst/>
              <a:gdLst>
                <a:gd name="T0" fmla="*/ 188 w 375"/>
                <a:gd name="T1" fmla="*/ 375 h 375"/>
                <a:gd name="T2" fmla="*/ 0 w 375"/>
                <a:gd name="T3" fmla="*/ 0 h 375"/>
                <a:gd name="T4" fmla="*/ 375 w 375"/>
                <a:gd name="T5" fmla="*/ 0 h 375"/>
                <a:gd name="T6" fmla="*/ 188 w 375"/>
                <a:gd name="T7" fmla="*/ 375 h 375"/>
              </a:gdLst>
              <a:ahLst/>
              <a:cxnLst>
                <a:cxn ang="0">
                  <a:pos x="T0" y="T1"/>
                </a:cxn>
                <a:cxn ang="0">
                  <a:pos x="T2" y="T3"/>
                </a:cxn>
                <a:cxn ang="0">
                  <a:pos x="T4" y="T5"/>
                </a:cxn>
                <a:cxn ang="0">
                  <a:pos x="T6" y="T7"/>
                </a:cxn>
              </a:cxnLst>
              <a:rect l="0" t="0" r="r" b="b"/>
              <a:pathLst>
                <a:path w="375" h="375">
                  <a:moveTo>
                    <a:pt x="188" y="375"/>
                  </a:moveTo>
                  <a:lnTo>
                    <a:pt x="0" y="0"/>
                  </a:lnTo>
                  <a:cubicBezTo>
                    <a:pt x="118" y="59"/>
                    <a:pt x="257" y="59"/>
                    <a:pt x="375" y="0"/>
                  </a:cubicBezTo>
                  <a:lnTo>
                    <a:pt x="188" y="375"/>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09" name="Line 95">
              <a:extLst>
                <a:ext uri="{FF2B5EF4-FFF2-40B4-BE49-F238E27FC236}">
                  <a16:creationId xmlns:a16="http://schemas.microsoft.com/office/drawing/2014/main" id="{B46EB7E0-AE3F-4B7C-B46E-85D7A7824BEB}"/>
                </a:ext>
              </a:extLst>
            </p:cNvPr>
            <p:cNvSpPr>
              <a:spLocks noChangeShapeType="1"/>
            </p:cNvSpPr>
            <p:nvPr/>
          </p:nvSpPr>
          <p:spPr bwMode="auto">
            <a:xfrm flipH="1">
              <a:off x="9599250" y="3698470"/>
              <a:ext cx="371830" cy="600842"/>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0" name="Freeform 96">
              <a:extLst>
                <a:ext uri="{FF2B5EF4-FFF2-40B4-BE49-F238E27FC236}">
                  <a16:creationId xmlns:a16="http://schemas.microsoft.com/office/drawing/2014/main" id="{65D4292C-433D-4755-B4C3-C4844C49A241}"/>
                </a:ext>
              </a:extLst>
            </p:cNvPr>
            <p:cNvSpPr>
              <a:spLocks/>
            </p:cNvSpPr>
            <p:nvPr/>
          </p:nvSpPr>
          <p:spPr bwMode="auto">
            <a:xfrm>
              <a:off x="9931361" y="3652836"/>
              <a:ext cx="68450" cy="79436"/>
            </a:xfrm>
            <a:custGeom>
              <a:avLst/>
              <a:gdLst>
                <a:gd name="T0" fmla="*/ 358 w 358"/>
                <a:gd name="T1" fmla="*/ 0 h 418"/>
                <a:gd name="T2" fmla="*/ 319 w 358"/>
                <a:gd name="T3" fmla="*/ 418 h 418"/>
                <a:gd name="T4" fmla="*/ 0 w 358"/>
                <a:gd name="T5" fmla="*/ 220 h 418"/>
                <a:gd name="T6" fmla="*/ 358 w 358"/>
                <a:gd name="T7" fmla="*/ 0 h 418"/>
              </a:gdLst>
              <a:ahLst/>
              <a:cxnLst>
                <a:cxn ang="0">
                  <a:pos x="T0" y="T1"/>
                </a:cxn>
                <a:cxn ang="0">
                  <a:pos x="T2" y="T3"/>
                </a:cxn>
                <a:cxn ang="0">
                  <a:pos x="T4" y="T5"/>
                </a:cxn>
                <a:cxn ang="0">
                  <a:pos x="T6" y="T7"/>
                </a:cxn>
              </a:cxnLst>
              <a:rect l="0" t="0" r="r" b="b"/>
              <a:pathLst>
                <a:path w="358" h="418">
                  <a:moveTo>
                    <a:pt x="358" y="0"/>
                  </a:moveTo>
                  <a:lnTo>
                    <a:pt x="319" y="418"/>
                  </a:lnTo>
                  <a:cubicBezTo>
                    <a:pt x="250" y="306"/>
                    <a:pt x="132" y="232"/>
                    <a:pt x="0" y="220"/>
                  </a:cubicBezTo>
                  <a:lnTo>
                    <a:pt x="358" y="0"/>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1" name="Freeform 97">
              <a:extLst>
                <a:ext uri="{FF2B5EF4-FFF2-40B4-BE49-F238E27FC236}">
                  <a16:creationId xmlns:a16="http://schemas.microsoft.com/office/drawing/2014/main" id="{07256EF0-A2D0-4007-945A-6437C306F67C}"/>
                </a:ext>
              </a:extLst>
            </p:cNvPr>
            <p:cNvSpPr>
              <a:spLocks/>
            </p:cNvSpPr>
            <p:nvPr/>
          </p:nvSpPr>
          <p:spPr bwMode="auto">
            <a:xfrm>
              <a:off x="9570517" y="4265509"/>
              <a:ext cx="68450" cy="80281"/>
            </a:xfrm>
            <a:custGeom>
              <a:avLst/>
              <a:gdLst>
                <a:gd name="T0" fmla="*/ 0 w 357"/>
                <a:gd name="T1" fmla="*/ 418 h 418"/>
                <a:gd name="T2" fmla="*/ 38 w 357"/>
                <a:gd name="T3" fmla="*/ 0 h 418"/>
                <a:gd name="T4" fmla="*/ 357 w 357"/>
                <a:gd name="T5" fmla="*/ 198 h 418"/>
                <a:gd name="T6" fmla="*/ 0 w 357"/>
                <a:gd name="T7" fmla="*/ 418 h 418"/>
              </a:gdLst>
              <a:ahLst/>
              <a:cxnLst>
                <a:cxn ang="0">
                  <a:pos x="T0" y="T1"/>
                </a:cxn>
                <a:cxn ang="0">
                  <a:pos x="T2" y="T3"/>
                </a:cxn>
                <a:cxn ang="0">
                  <a:pos x="T4" y="T5"/>
                </a:cxn>
                <a:cxn ang="0">
                  <a:pos x="T6" y="T7"/>
                </a:cxn>
              </a:cxnLst>
              <a:rect l="0" t="0" r="r" b="b"/>
              <a:pathLst>
                <a:path w="357" h="418">
                  <a:moveTo>
                    <a:pt x="0" y="418"/>
                  </a:moveTo>
                  <a:lnTo>
                    <a:pt x="38" y="0"/>
                  </a:lnTo>
                  <a:cubicBezTo>
                    <a:pt x="107" y="112"/>
                    <a:pt x="225" y="186"/>
                    <a:pt x="357" y="198"/>
                  </a:cubicBezTo>
                  <a:lnTo>
                    <a:pt x="0" y="418"/>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2" name="Line 102">
              <a:extLst>
                <a:ext uri="{FF2B5EF4-FFF2-40B4-BE49-F238E27FC236}">
                  <a16:creationId xmlns:a16="http://schemas.microsoft.com/office/drawing/2014/main" id="{33CE2C81-4EE1-4FA2-809F-0CB1B44F17FC}"/>
                </a:ext>
              </a:extLst>
            </p:cNvPr>
            <p:cNvSpPr>
              <a:spLocks noChangeShapeType="1"/>
            </p:cNvSpPr>
            <p:nvPr/>
          </p:nvSpPr>
          <p:spPr bwMode="auto">
            <a:xfrm flipH="1">
              <a:off x="9736996" y="3711146"/>
              <a:ext cx="771546" cy="667603"/>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3" name="Freeform 103">
              <a:extLst>
                <a:ext uri="{FF2B5EF4-FFF2-40B4-BE49-F238E27FC236}">
                  <a16:creationId xmlns:a16="http://schemas.microsoft.com/office/drawing/2014/main" id="{595B18D5-1680-4876-9056-97A4F61B6694}"/>
                </a:ext>
              </a:extLst>
            </p:cNvPr>
            <p:cNvSpPr>
              <a:spLocks/>
            </p:cNvSpPr>
            <p:nvPr/>
          </p:nvSpPr>
          <p:spPr bwMode="auto">
            <a:xfrm>
              <a:off x="10471359" y="3675653"/>
              <a:ext cx="77746" cy="73521"/>
            </a:xfrm>
            <a:custGeom>
              <a:avLst/>
              <a:gdLst>
                <a:gd name="T0" fmla="*/ 407 w 407"/>
                <a:gd name="T1" fmla="*/ 0 h 388"/>
                <a:gd name="T2" fmla="*/ 246 w 407"/>
                <a:gd name="T3" fmla="*/ 388 h 388"/>
                <a:gd name="T4" fmla="*/ 0 w 407"/>
                <a:gd name="T5" fmla="*/ 104 h 388"/>
                <a:gd name="T6" fmla="*/ 407 w 407"/>
                <a:gd name="T7" fmla="*/ 0 h 388"/>
              </a:gdLst>
              <a:ahLst/>
              <a:cxnLst>
                <a:cxn ang="0">
                  <a:pos x="T0" y="T1"/>
                </a:cxn>
                <a:cxn ang="0">
                  <a:pos x="T2" y="T3"/>
                </a:cxn>
                <a:cxn ang="0">
                  <a:pos x="T4" y="T5"/>
                </a:cxn>
                <a:cxn ang="0">
                  <a:pos x="T6" y="T7"/>
                </a:cxn>
              </a:cxnLst>
              <a:rect l="0" t="0" r="r" b="b"/>
              <a:pathLst>
                <a:path w="407" h="388">
                  <a:moveTo>
                    <a:pt x="407" y="0"/>
                  </a:moveTo>
                  <a:lnTo>
                    <a:pt x="246" y="388"/>
                  </a:lnTo>
                  <a:cubicBezTo>
                    <a:pt x="213" y="260"/>
                    <a:pt x="122" y="154"/>
                    <a:pt x="0" y="104"/>
                  </a:cubicBezTo>
                  <a:lnTo>
                    <a:pt x="407" y="0"/>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4" name="Freeform 104">
              <a:extLst>
                <a:ext uri="{FF2B5EF4-FFF2-40B4-BE49-F238E27FC236}">
                  <a16:creationId xmlns:a16="http://schemas.microsoft.com/office/drawing/2014/main" id="{C14525A6-F5B9-44D9-98D5-CFD741F45EF8}"/>
                </a:ext>
              </a:extLst>
            </p:cNvPr>
            <p:cNvSpPr>
              <a:spLocks/>
            </p:cNvSpPr>
            <p:nvPr/>
          </p:nvSpPr>
          <p:spPr bwMode="auto">
            <a:xfrm>
              <a:off x="9696432" y="4339875"/>
              <a:ext cx="77746" cy="74366"/>
            </a:xfrm>
            <a:custGeom>
              <a:avLst/>
              <a:gdLst>
                <a:gd name="T0" fmla="*/ 0 w 406"/>
                <a:gd name="T1" fmla="*/ 388 h 388"/>
                <a:gd name="T2" fmla="*/ 161 w 406"/>
                <a:gd name="T3" fmla="*/ 0 h 388"/>
                <a:gd name="T4" fmla="*/ 406 w 406"/>
                <a:gd name="T5" fmla="*/ 284 h 388"/>
                <a:gd name="T6" fmla="*/ 0 w 406"/>
                <a:gd name="T7" fmla="*/ 388 h 388"/>
              </a:gdLst>
              <a:ahLst/>
              <a:cxnLst>
                <a:cxn ang="0">
                  <a:pos x="T0" y="T1"/>
                </a:cxn>
                <a:cxn ang="0">
                  <a:pos x="T2" y="T3"/>
                </a:cxn>
                <a:cxn ang="0">
                  <a:pos x="T4" y="T5"/>
                </a:cxn>
                <a:cxn ang="0">
                  <a:pos x="T6" y="T7"/>
                </a:cxn>
              </a:cxnLst>
              <a:rect l="0" t="0" r="r" b="b"/>
              <a:pathLst>
                <a:path w="406" h="388">
                  <a:moveTo>
                    <a:pt x="0" y="388"/>
                  </a:moveTo>
                  <a:lnTo>
                    <a:pt x="161" y="0"/>
                  </a:lnTo>
                  <a:cubicBezTo>
                    <a:pt x="193" y="128"/>
                    <a:pt x="284" y="233"/>
                    <a:pt x="406" y="284"/>
                  </a:cubicBezTo>
                  <a:lnTo>
                    <a:pt x="0" y="388"/>
                  </a:lnTo>
                  <a:close/>
                </a:path>
              </a:pathLst>
            </a:custGeom>
            <a:solidFill>
              <a:srgbClr val="50505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5" name="Freeform 106">
              <a:extLst>
                <a:ext uri="{FF2B5EF4-FFF2-40B4-BE49-F238E27FC236}">
                  <a16:creationId xmlns:a16="http://schemas.microsoft.com/office/drawing/2014/main" id="{BC83091A-ACB8-4466-8B34-64FF0DBB7733}"/>
                </a:ext>
              </a:extLst>
            </p:cNvPr>
            <p:cNvSpPr>
              <a:spLocks/>
            </p:cNvSpPr>
            <p:nvPr/>
          </p:nvSpPr>
          <p:spPr bwMode="auto">
            <a:xfrm>
              <a:off x="10089388" y="4028046"/>
              <a:ext cx="66760" cy="34648"/>
            </a:xfrm>
            <a:custGeom>
              <a:avLst/>
              <a:gdLst>
                <a:gd name="T0" fmla="*/ 76 w 79"/>
                <a:gd name="T1" fmla="*/ 41 h 41"/>
                <a:gd name="T2" fmla="*/ 0 w 79"/>
                <a:gd name="T3" fmla="*/ 3 h 41"/>
                <a:gd name="T4" fmla="*/ 3 w 79"/>
                <a:gd name="T5" fmla="*/ 0 h 41"/>
                <a:gd name="T6" fmla="*/ 79 w 79"/>
                <a:gd name="T7" fmla="*/ 38 h 41"/>
                <a:gd name="T8" fmla="*/ 76 w 79"/>
                <a:gd name="T9" fmla="*/ 41 h 41"/>
              </a:gdLst>
              <a:ahLst/>
              <a:cxnLst>
                <a:cxn ang="0">
                  <a:pos x="T0" y="T1"/>
                </a:cxn>
                <a:cxn ang="0">
                  <a:pos x="T2" y="T3"/>
                </a:cxn>
                <a:cxn ang="0">
                  <a:pos x="T4" y="T5"/>
                </a:cxn>
                <a:cxn ang="0">
                  <a:pos x="T6" y="T7"/>
                </a:cxn>
                <a:cxn ang="0">
                  <a:pos x="T8" y="T9"/>
                </a:cxn>
              </a:cxnLst>
              <a:rect l="0" t="0" r="r" b="b"/>
              <a:pathLst>
                <a:path w="79" h="41">
                  <a:moveTo>
                    <a:pt x="76" y="41"/>
                  </a:moveTo>
                  <a:lnTo>
                    <a:pt x="0" y="3"/>
                  </a:lnTo>
                  <a:lnTo>
                    <a:pt x="3" y="0"/>
                  </a:lnTo>
                  <a:lnTo>
                    <a:pt x="79" y="38"/>
                  </a:lnTo>
                  <a:lnTo>
                    <a:pt x="76"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6" name="Rectangle 109">
              <a:extLst>
                <a:ext uri="{FF2B5EF4-FFF2-40B4-BE49-F238E27FC236}">
                  <a16:creationId xmlns:a16="http://schemas.microsoft.com/office/drawing/2014/main" id="{7AEF4CE2-61B1-4A39-9C90-3A49EDC0BF3B}"/>
                </a:ext>
              </a:extLst>
            </p:cNvPr>
            <p:cNvSpPr>
              <a:spLocks noChangeArrowheads="1"/>
            </p:cNvSpPr>
            <p:nvPr/>
          </p:nvSpPr>
          <p:spPr bwMode="auto">
            <a:xfrm>
              <a:off x="8206579" y="5226350"/>
              <a:ext cx="2160837" cy="18591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7" name="Freeform 110">
              <a:extLst>
                <a:ext uri="{FF2B5EF4-FFF2-40B4-BE49-F238E27FC236}">
                  <a16:creationId xmlns:a16="http://schemas.microsoft.com/office/drawing/2014/main" id="{30D18757-6C65-431C-B09D-13930658C3EA}"/>
                </a:ext>
              </a:extLst>
            </p:cNvPr>
            <p:cNvSpPr>
              <a:spLocks/>
            </p:cNvSpPr>
            <p:nvPr/>
          </p:nvSpPr>
          <p:spPr bwMode="auto">
            <a:xfrm>
              <a:off x="8208269" y="5227195"/>
              <a:ext cx="2158301" cy="183379"/>
            </a:xfrm>
            <a:custGeom>
              <a:avLst/>
              <a:gdLst>
                <a:gd name="T0" fmla="*/ 2554 w 2554"/>
                <a:gd name="T1" fmla="*/ 174 h 217"/>
                <a:gd name="T2" fmla="*/ 109 w 2554"/>
                <a:gd name="T3" fmla="*/ 174 h 217"/>
                <a:gd name="T4" fmla="*/ 109 w 2554"/>
                <a:gd name="T5" fmla="*/ 217 h 217"/>
                <a:gd name="T6" fmla="*/ 0 w 2554"/>
                <a:gd name="T7" fmla="*/ 109 h 217"/>
                <a:gd name="T8" fmla="*/ 109 w 2554"/>
                <a:gd name="T9" fmla="*/ 0 h 217"/>
                <a:gd name="T10" fmla="*/ 109 w 2554"/>
                <a:gd name="T11" fmla="*/ 43 h 217"/>
                <a:gd name="T12" fmla="*/ 2554 w 2554"/>
                <a:gd name="T13" fmla="*/ 43 h 217"/>
                <a:gd name="T14" fmla="*/ 2554 w 2554"/>
                <a:gd name="T15" fmla="*/ 174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4" h="217">
                  <a:moveTo>
                    <a:pt x="2554" y="174"/>
                  </a:moveTo>
                  <a:lnTo>
                    <a:pt x="109" y="174"/>
                  </a:lnTo>
                  <a:lnTo>
                    <a:pt x="109" y="217"/>
                  </a:lnTo>
                  <a:lnTo>
                    <a:pt x="0" y="109"/>
                  </a:lnTo>
                  <a:lnTo>
                    <a:pt x="109" y="0"/>
                  </a:lnTo>
                  <a:lnTo>
                    <a:pt x="109" y="43"/>
                  </a:lnTo>
                  <a:lnTo>
                    <a:pt x="2554" y="43"/>
                  </a:lnTo>
                  <a:lnTo>
                    <a:pt x="2554"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8" name="Rectangle 111">
              <a:extLst>
                <a:ext uri="{FF2B5EF4-FFF2-40B4-BE49-F238E27FC236}">
                  <a16:creationId xmlns:a16="http://schemas.microsoft.com/office/drawing/2014/main" id="{2B1A601A-760F-4D49-BA22-726F5A1C8EB0}"/>
                </a:ext>
              </a:extLst>
            </p:cNvPr>
            <p:cNvSpPr>
              <a:spLocks noChangeArrowheads="1"/>
            </p:cNvSpPr>
            <p:nvPr/>
          </p:nvSpPr>
          <p:spPr bwMode="auto">
            <a:xfrm>
              <a:off x="8206579" y="5226350"/>
              <a:ext cx="2160837" cy="1859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19" name="Rectangle 112">
              <a:extLst>
                <a:ext uri="{FF2B5EF4-FFF2-40B4-BE49-F238E27FC236}">
                  <a16:creationId xmlns:a16="http://schemas.microsoft.com/office/drawing/2014/main" id="{8FF5A012-CDDA-47C3-A5DA-14743ECE08C5}"/>
                </a:ext>
              </a:extLst>
            </p:cNvPr>
            <p:cNvSpPr>
              <a:spLocks noChangeArrowheads="1"/>
            </p:cNvSpPr>
            <p:nvPr/>
          </p:nvSpPr>
          <p:spPr bwMode="auto">
            <a:xfrm>
              <a:off x="8850520" y="5240715"/>
              <a:ext cx="1107883" cy="1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D2D2D2">
                      <a:lumMod val="10000"/>
                    </a:srgbClr>
                  </a:solidFill>
                  <a:effectLst/>
                  <a:uLnTx/>
                  <a:uFillTx/>
                  <a:latin typeface="Segoe UI"/>
                  <a:ea typeface="+mn-ea"/>
                  <a:cs typeface="+mn-cs"/>
                </a:rPr>
                <a:t>Enhanced Info Posted</a:t>
              </a:r>
            </a:p>
          </p:txBody>
        </p:sp>
        <p:sp>
          <p:nvSpPr>
            <p:cNvPr id="220" name="Freeform 116">
              <a:extLst>
                <a:ext uri="{FF2B5EF4-FFF2-40B4-BE49-F238E27FC236}">
                  <a16:creationId xmlns:a16="http://schemas.microsoft.com/office/drawing/2014/main" id="{E6480145-8E17-4A6B-889A-57337A5AAE82}"/>
                </a:ext>
              </a:extLst>
            </p:cNvPr>
            <p:cNvSpPr>
              <a:spLocks/>
            </p:cNvSpPr>
            <p:nvPr/>
          </p:nvSpPr>
          <p:spPr bwMode="auto">
            <a:xfrm rot="21142704">
              <a:off x="9641503" y="4566353"/>
              <a:ext cx="910137" cy="269576"/>
            </a:xfrm>
            <a:custGeom>
              <a:avLst/>
              <a:gdLst>
                <a:gd name="T0" fmla="*/ 20 w 1077"/>
                <a:gd name="T1" fmla="*/ 0 h 319"/>
                <a:gd name="T2" fmla="*/ 980 w 1077"/>
                <a:gd name="T3" fmla="*/ 148 h 319"/>
                <a:gd name="T4" fmla="*/ 986 w 1077"/>
                <a:gd name="T5" fmla="*/ 105 h 319"/>
                <a:gd name="T6" fmla="*/ 1077 w 1077"/>
                <a:gd name="T7" fmla="*/ 229 h 319"/>
                <a:gd name="T8" fmla="*/ 953 w 1077"/>
                <a:gd name="T9" fmla="*/ 319 h 319"/>
                <a:gd name="T10" fmla="*/ 960 w 1077"/>
                <a:gd name="T11" fmla="*/ 277 h 319"/>
                <a:gd name="T12" fmla="*/ 0 w 1077"/>
                <a:gd name="T13" fmla="*/ 129 h 319"/>
                <a:gd name="T14" fmla="*/ 20 w 1077"/>
                <a:gd name="T15" fmla="*/ 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7" h="319">
                  <a:moveTo>
                    <a:pt x="20" y="0"/>
                  </a:moveTo>
                  <a:lnTo>
                    <a:pt x="980" y="148"/>
                  </a:lnTo>
                  <a:lnTo>
                    <a:pt x="986" y="105"/>
                  </a:lnTo>
                  <a:lnTo>
                    <a:pt x="1077" y="229"/>
                  </a:lnTo>
                  <a:lnTo>
                    <a:pt x="953" y="319"/>
                  </a:lnTo>
                  <a:lnTo>
                    <a:pt x="960" y="277"/>
                  </a:lnTo>
                  <a:lnTo>
                    <a:pt x="0" y="129"/>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21" name="Rectangle 9">
              <a:extLst>
                <a:ext uri="{FF2B5EF4-FFF2-40B4-BE49-F238E27FC236}">
                  <a16:creationId xmlns:a16="http://schemas.microsoft.com/office/drawing/2014/main" id="{F89240F0-31BF-4C2B-ABEA-E8AFC425E106}"/>
                </a:ext>
              </a:extLst>
            </p:cNvPr>
            <p:cNvSpPr>
              <a:spLocks noChangeArrowheads="1"/>
            </p:cNvSpPr>
            <p:nvPr/>
          </p:nvSpPr>
          <p:spPr bwMode="auto">
            <a:xfrm>
              <a:off x="8095631" y="3950922"/>
              <a:ext cx="1170418" cy="138591"/>
            </a:xfrm>
            <a:prstGeom prst="rect">
              <a:avLst/>
            </a:prstGeom>
            <a:solidFill>
              <a:schemeClr val="bg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0000"/>
                  </a:solidFill>
                  <a:effectLst/>
                  <a:uLnTx/>
                  <a:uFillTx/>
                  <a:latin typeface="Segoe UI"/>
                  <a:ea typeface="+mn-ea"/>
                  <a:cs typeface="+mn-cs"/>
                </a:rPr>
                <a:t>Cognitive Services APIs</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22" name="Rectangle 6">
              <a:extLst>
                <a:ext uri="{FF2B5EF4-FFF2-40B4-BE49-F238E27FC236}">
                  <a16:creationId xmlns:a16="http://schemas.microsoft.com/office/drawing/2014/main" id="{56C752F4-C8B8-4A5C-A0F1-BE1680CECB15}"/>
                </a:ext>
              </a:extLst>
            </p:cNvPr>
            <p:cNvSpPr>
              <a:spLocks noChangeArrowheads="1"/>
            </p:cNvSpPr>
            <p:nvPr/>
          </p:nvSpPr>
          <p:spPr bwMode="auto">
            <a:xfrm>
              <a:off x="9958403" y="3831145"/>
              <a:ext cx="1101122" cy="1385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0000"/>
                  </a:solidFill>
                  <a:effectLst/>
                  <a:uLnTx/>
                  <a:uFillTx/>
                  <a:latin typeface="Segoe UI"/>
                  <a:ea typeface="+mn-ea"/>
                  <a:cs typeface="+mn-cs"/>
                </a:rPr>
                <a:t>Azure ML Workbench</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23" name="Rectangle 7">
              <a:extLst>
                <a:ext uri="{FF2B5EF4-FFF2-40B4-BE49-F238E27FC236}">
                  <a16:creationId xmlns:a16="http://schemas.microsoft.com/office/drawing/2014/main" id="{F7C152FA-A29F-4FB9-A50B-F964EB261952}"/>
                </a:ext>
              </a:extLst>
            </p:cNvPr>
            <p:cNvSpPr>
              <a:spLocks noChangeArrowheads="1"/>
            </p:cNvSpPr>
            <p:nvPr/>
          </p:nvSpPr>
          <p:spPr bwMode="auto">
            <a:xfrm>
              <a:off x="10244881" y="3941004"/>
              <a:ext cx="376900" cy="1385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0000"/>
                  </a:solidFill>
                  <a:effectLst/>
                  <a:uLnTx/>
                  <a:uFillTx/>
                  <a:latin typeface="Segoe UI"/>
                  <a:ea typeface="+mn-ea"/>
                  <a:cs typeface="+mn-cs"/>
                </a:rPr>
                <a:t>Models</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24" name="Rectangle 9">
              <a:extLst>
                <a:ext uri="{FF2B5EF4-FFF2-40B4-BE49-F238E27FC236}">
                  <a16:creationId xmlns:a16="http://schemas.microsoft.com/office/drawing/2014/main" id="{30A21B9B-0D32-4D8C-82D0-CFF44F351C31}"/>
                </a:ext>
              </a:extLst>
            </p:cNvPr>
            <p:cNvSpPr>
              <a:spLocks noChangeArrowheads="1"/>
            </p:cNvSpPr>
            <p:nvPr/>
          </p:nvSpPr>
          <p:spPr bwMode="auto">
            <a:xfrm>
              <a:off x="7415260" y="4514862"/>
              <a:ext cx="1041157" cy="4154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spcBef>
                  <a:spcPct val="0"/>
                </a:spcBef>
                <a:spcAft>
                  <a:spcPct val="0"/>
                </a:spcAft>
                <a:buClrTx/>
                <a:buSzTx/>
                <a:buFontTx/>
                <a:buNone/>
                <a:tabLst/>
                <a:defRPr/>
              </a:pPr>
              <a:r>
                <a:rPr kumimoji="0" lang="en-US" altLang="en-US" sz="900" b="0" i="0" u="none" strike="noStrike" kern="1200" cap="none" normalizeH="0" baseline="0" noProof="0">
                  <a:ln>
                    <a:noFill/>
                  </a:ln>
                  <a:solidFill>
                    <a:srgbClr val="000000"/>
                  </a:solidFill>
                  <a:effectLst/>
                  <a:uLnTx/>
                  <a:uFillTx/>
                  <a:latin typeface="Segoe UI"/>
                  <a:ea typeface="+mn-ea"/>
                  <a:cs typeface="+mn-cs"/>
                </a:rPr>
                <a:t>Found Item</a:t>
              </a:r>
            </a:p>
            <a:p>
              <a:pPr marL="0" marR="0" lvl="0" indent="0" algn="l" defTabSz="896386" rtl="0" eaLnBrk="0" fontAlgn="base" latinLnBrk="0" hangingPunct="0">
                <a:spcBef>
                  <a:spcPct val="0"/>
                </a:spcBef>
                <a:spcAft>
                  <a:spcPct val="0"/>
                </a:spcAft>
                <a:buClrTx/>
                <a:buSzTx/>
                <a:buFontTx/>
                <a:buNone/>
                <a:tabLst/>
                <a:defRPr/>
              </a:pPr>
              <a:r>
                <a:rPr lang="en-US" altLang="en-US" sz="900">
                  <a:solidFill>
                    <a:srgbClr val="000000"/>
                  </a:solidFill>
                  <a:latin typeface="Segoe UI"/>
                </a:rPr>
                <a:t>Submitted from Field</a:t>
              </a:r>
              <a:endParaRPr kumimoji="0" lang="en-US" altLang="en-US" sz="900" b="0" i="0" u="none" strike="noStrike" kern="1200" cap="none" normalizeH="0" baseline="0" noProof="0">
                <a:ln>
                  <a:noFill/>
                </a:ln>
                <a:solidFill>
                  <a:srgbClr val="505050"/>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41D11F91-E58E-44AA-BF3A-3C7F3E3A3A79}"/>
                </a:ext>
              </a:extLst>
            </p:cNvPr>
            <p:cNvSpPr/>
            <p:nvPr/>
          </p:nvSpPr>
          <p:spPr>
            <a:xfrm>
              <a:off x="5952940" y="2015265"/>
              <a:ext cx="1772889" cy="1120820"/>
            </a:xfrm>
            <a:prstGeom prst="rect">
              <a:avLst/>
            </a:prstGeom>
          </p:spPr>
          <p:txBody>
            <a:bodyPr wrap="square">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1" i="0" u="none" strike="noStrike" kern="1200" cap="none" normalizeH="0" baseline="0" noProof="0">
                  <a:ln>
                    <a:noFill/>
                  </a:ln>
                  <a:effectLst/>
                  <a:uLnTx/>
                  <a:uFillTx/>
                  <a:latin typeface="+mj-lt"/>
                  <a:ea typeface="+mn-ea"/>
                  <a:cs typeface="+mn-cs"/>
                </a:rPr>
                <a:t>Search Example:</a:t>
              </a:r>
            </a:p>
            <a:p>
              <a:pPr marL="0" marR="0" lvl="0" indent="0" algn="l" defTabSz="914367" rtl="0" eaLnBrk="1" fontAlgn="auto" latinLnBrk="0" hangingPunct="1">
                <a:spcBef>
                  <a:spcPts val="100"/>
                </a:spcBef>
                <a:spcAft>
                  <a:spcPts val="0"/>
                </a:spcAft>
                <a:buClrTx/>
                <a:buSzTx/>
                <a:buFontTx/>
                <a:buNone/>
                <a:tabLst/>
                <a:defRPr/>
              </a:pPr>
              <a:r>
                <a:rPr kumimoji="0" lang="en-US" sz="1050" b="0" i="0" u="none" strike="noStrike" kern="1200" cap="none" normalizeH="0" baseline="0" noProof="0">
                  <a:ln>
                    <a:noFill/>
                  </a:ln>
                  <a:effectLst/>
                  <a:uLnTx/>
                  <a:uFillTx/>
                  <a:ea typeface="+mn-ea"/>
                  <a:cs typeface="+mn-cs"/>
                </a:rPr>
                <a:t>Color (Black)</a:t>
              </a:r>
            </a:p>
            <a:p>
              <a:pPr marL="0" marR="0" lvl="0" indent="0" algn="l" defTabSz="914367" rtl="0" eaLnBrk="1" fontAlgn="auto" latinLnBrk="0" hangingPunct="1">
                <a:spcBef>
                  <a:spcPts val="100"/>
                </a:spcBef>
                <a:spcAft>
                  <a:spcPts val="0"/>
                </a:spcAft>
                <a:buClrTx/>
                <a:buSzTx/>
                <a:buFontTx/>
                <a:buNone/>
                <a:tabLst/>
                <a:defRPr/>
              </a:pPr>
              <a:r>
                <a:rPr kumimoji="0" lang="en-US" sz="1050" b="0" i="0" u="none" strike="noStrike" kern="1200" cap="none" normalizeH="0" baseline="0" noProof="0">
                  <a:ln>
                    <a:noFill/>
                  </a:ln>
                  <a:effectLst/>
                  <a:uLnTx/>
                  <a:uFillTx/>
                  <a:ea typeface="+mn-ea"/>
                  <a:cs typeface="+mn-cs"/>
                </a:rPr>
                <a:t>&amp; Texture (Smooth)</a:t>
              </a:r>
            </a:p>
            <a:p>
              <a:pPr marL="0" marR="0" lvl="0" indent="0" algn="l" defTabSz="914367" rtl="0" eaLnBrk="1" fontAlgn="auto" latinLnBrk="0" hangingPunct="1">
                <a:spcBef>
                  <a:spcPts val="100"/>
                </a:spcBef>
                <a:spcAft>
                  <a:spcPts val="0"/>
                </a:spcAft>
                <a:buClrTx/>
                <a:buSzTx/>
                <a:buFontTx/>
                <a:buNone/>
                <a:tabLst/>
                <a:defRPr/>
              </a:pPr>
              <a:r>
                <a:rPr kumimoji="0" lang="en-US" sz="1050" b="0" i="0" u="none" strike="noStrike" kern="1200" cap="none" normalizeH="0" baseline="0" noProof="0">
                  <a:ln>
                    <a:noFill/>
                  </a:ln>
                  <a:effectLst/>
                  <a:uLnTx/>
                  <a:uFillTx/>
                  <a:ea typeface="+mn-ea"/>
                  <a:cs typeface="+mn-cs"/>
                </a:rPr>
                <a:t>&amp; Category (Electronics)</a:t>
              </a:r>
            </a:p>
            <a:p>
              <a:pPr marL="0" marR="0" lvl="0" indent="0" algn="l" defTabSz="914367" rtl="0" eaLnBrk="1" fontAlgn="auto" latinLnBrk="0" hangingPunct="1">
                <a:spcBef>
                  <a:spcPts val="100"/>
                </a:spcBef>
                <a:spcAft>
                  <a:spcPts val="0"/>
                </a:spcAft>
                <a:buClrTx/>
                <a:buSzTx/>
                <a:buFontTx/>
                <a:buNone/>
                <a:tabLst/>
                <a:defRPr/>
              </a:pPr>
              <a:r>
                <a:rPr kumimoji="0" lang="en-US" sz="1050" b="0" i="0" u="none" strike="noStrike" kern="1200" cap="none" normalizeH="0" baseline="0" noProof="0">
                  <a:ln>
                    <a:noFill/>
                  </a:ln>
                  <a:effectLst/>
                  <a:uLnTx/>
                  <a:uFillTx/>
                  <a:ea typeface="+mn-ea"/>
                  <a:cs typeface="+mn-cs"/>
                </a:rPr>
                <a:t>-&gt; It might be a </a:t>
              </a:r>
              <a:br>
                <a:rPr kumimoji="0" lang="en-US" sz="1050" b="0" i="0" u="none" strike="noStrike" kern="1200" cap="none" normalizeH="0" baseline="0" noProof="0">
                  <a:ln>
                    <a:noFill/>
                  </a:ln>
                  <a:effectLst/>
                  <a:uLnTx/>
                  <a:uFillTx/>
                  <a:ea typeface="+mn-ea"/>
                  <a:cs typeface="+mn-cs"/>
                </a:rPr>
              </a:br>
              <a:r>
                <a:rPr kumimoji="0" lang="en-US" sz="1050" b="0" i="0" u="none" strike="noStrike" kern="1200" cap="none" normalizeH="0" baseline="0" noProof="0">
                  <a:ln>
                    <a:noFill/>
                  </a:ln>
                  <a:effectLst/>
                  <a:uLnTx/>
                  <a:uFillTx/>
                  <a:ea typeface="+mn-ea"/>
                  <a:cs typeface="+mn-cs"/>
                </a:rPr>
                <a:t>cell phone</a:t>
              </a:r>
            </a:p>
          </p:txBody>
        </p:sp>
      </p:grpSp>
      <p:pic>
        <p:nvPicPr>
          <p:cNvPr id="108" name="Picture 107">
            <a:extLst>
              <a:ext uri="{FF2B5EF4-FFF2-40B4-BE49-F238E27FC236}">
                <a16:creationId xmlns:a16="http://schemas.microsoft.com/office/drawing/2014/main" id="{CD7A52DF-5389-4C10-A0DB-A69A090BD127}"/>
              </a:ext>
            </a:extLst>
          </p:cNvPr>
          <p:cNvPicPr>
            <a:picLocks noChangeAspect="1"/>
          </p:cNvPicPr>
          <p:nvPr/>
        </p:nvPicPr>
        <p:blipFill rotWithShape="1">
          <a:blip r:embed="rId4"/>
          <a:srcRect l="34120" t="16354" r="13927" b="5718"/>
          <a:stretch/>
        </p:blipFill>
        <p:spPr>
          <a:xfrm>
            <a:off x="714829" y="101359"/>
            <a:ext cx="1572195" cy="1572195"/>
          </a:xfrm>
          <a:custGeom>
            <a:avLst/>
            <a:gdLst>
              <a:gd name="connsiteX0" fmla="*/ 786098 w 1572195"/>
              <a:gd name="connsiteY0" fmla="*/ 0 h 1572195"/>
              <a:gd name="connsiteX1" fmla="*/ 1572195 w 1572195"/>
              <a:gd name="connsiteY1" fmla="*/ 786098 h 1572195"/>
              <a:gd name="connsiteX2" fmla="*/ 786098 w 1572195"/>
              <a:gd name="connsiteY2" fmla="*/ 1572195 h 1572195"/>
              <a:gd name="connsiteX3" fmla="*/ 0 w 1572195"/>
              <a:gd name="connsiteY3" fmla="*/ 786098 h 1572195"/>
              <a:gd name="connsiteX4" fmla="*/ 786098 w 1572195"/>
              <a:gd name="connsiteY4" fmla="*/ 0 h 157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95" h="1572195">
                <a:moveTo>
                  <a:pt x="786098" y="0"/>
                </a:moveTo>
                <a:cubicBezTo>
                  <a:pt x="1220247" y="0"/>
                  <a:pt x="1572195" y="351948"/>
                  <a:pt x="1572195" y="786098"/>
                </a:cubicBezTo>
                <a:cubicBezTo>
                  <a:pt x="1572195" y="1220247"/>
                  <a:pt x="1220247" y="1572195"/>
                  <a:pt x="786098" y="1572195"/>
                </a:cubicBezTo>
                <a:cubicBezTo>
                  <a:pt x="351948" y="1572195"/>
                  <a:pt x="0" y="1220247"/>
                  <a:pt x="0" y="786098"/>
                </a:cubicBezTo>
                <a:cubicBezTo>
                  <a:pt x="0" y="351948"/>
                  <a:pt x="351948" y="0"/>
                  <a:pt x="786098" y="0"/>
                </a:cubicBezTo>
                <a:close/>
              </a:path>
            </a:pathLst>
          </a:custGeom>
        </p:spPr>
      </p:pic>
    </p:spTree>
    <p:custDataLst>
      <p:tags r:id="rId1"/>
    </p:custDataLst>
    <p:extLst>
      <p:ext uri="{BB962C8B-B14F-4D97-AF65-F5344CB8AC3E}">
        <p14:creationId xmlns:p14="http://schemas.microsoft.com/office/powerpoint/2010/main" val="6909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1E6C37-2A19-42EA-BCF5-1970AC5E4A8B}"/>
              </a:ext>
            </a:extLst>
          </p:cNvPr>
          <p:cNvSpPr/>
          <p:nvPr/>
        </p:nvSpPr>
        <p:spPr bwMode="auto">
          <a:xfrm>
            <a:off x="0" y="0"/>
            <a:ext cx="12192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5F71086-4B02-4F85-8DF0-D0CBA682DBB7}"/>
              </a:ext>
            </a:extLst>
          </p:cNvPr>
          <p:cNvSpPr>
            <a:spLocks noGrp="1"/>
          </p:cNvSpPr>
          <p:nvPr>
            <p:ph type="title"/>
          </p:nvPr>
        </p:nvSpPr>
        <p:spPr>
          <a:xfrm>
            <a:off x="2467992" y="3035808"/>
            <a:ext cx="9141397" cy="940880"/>
          </a:xfrm>
        </p:spPr>
        <p:txBody>
          <a:bodyPr anchor="ctr">
            <a:noAutofit/>
          </a:bodyPr>
          <a:lstStyle/>
          <a:p>
            <a:r>
              <a:rPr lang="en-US">
                <a:solidFill>
                  <a:schemeClr val="bg2"/>
                </a:solidFill>
              </a:rPr>
              <a:t>Ethics in AI</a:t>
            </a:r>
          </a:p>
        </p:txBody>
      </p:sp>
      <p:sp>
        <p:nvSpPr>
          <p:cNvPr id="3" name="Compare_F057" title="Icon of a counterweight scale">
            <a:extLst>
              <a:ext uri="{FF2B5EF4-FFF2-40B4-BE49-F238E27FC236}">
                <a16:creationId xmlns:a16="http://schemas.microsoft.com/office/drawing/2014/main" id="{9696627B-C70D-47C8-B918-B473B0E863BF}"/>
              </a:ext>
            </a:extLst>
          </p:cNvPr>
          <p:cNvSpPr>
            <a:spLocks noChangeAspect="1" noEditPoints="1"/>
          </p:cNvSpPr>
          <p:nvPr/>
        </p:nvSpPr>
        <p:spPr bwMode="auto">
          <a:xfrm>
            <a:off x="1087120" y="3033713"/>
            <a:ext cx="913170" cy="94297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custDataLst>
      <p:tags r:id="rId1"/>
    </p:custDataLst>
    <p:extLst>
      <p:ext uri="{BB962C8B-B14F-4D97-AF65-F5344CB8AC3E}">
        <p14:creationId xmlns:p14="http://schemas.microsoft.com/office/powerpoint/2010/main" val="25637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4CBDE72-BDB9-4A0B-9C81-8E88460AE4E8}"/>
              </a:ext>
            </a:extLst>
          </p:cNvPr>
          <p:cNvSpPr/>
          <p:nvPr/>
        </p:nvSpPr>
        <p:spPr bwMode="auto">
          <a:xfrm>
            <a:off x="584200" y="1"/>
            <a:ext cx="53594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C1B3362C-094E-4ECC-828A-455F7CFD3C38}"/>
              </a:ext>
            </a:extLst>
          </p:cNvPr>
          <p:cNvSpPr/>
          <p:nvPr/>
        </p:nvSpPr>
        <p:spPr bwMode="auto">
          <a:xfrm>
            <a:off x="0" y="292100"/>
            <a:ext cx="12192000" cy="1266637"/>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algn="ctr" defTabSz="914225">
              <a:lnSpc>
                <a:spcPct val="90000"/>
              </a:lnSpc>
              <a:spcBef>
                <a:spcPct val="0"/>
              </a:spcBef>
              <a:spcAft>
                <a:spcPts val="600"/>
              </a:spcAft>
            </a:pPr>
            <a:endParaRPr lang="en-US" sz="2800" spc="-50" err="1">
              <a:ln w="3175">
                <a:noFill/>
              </a:ln>
              <a:gradFill>
                <a:gsLst>
                  <a:gs pos="31795">
                    <a:schemeClr val="tx1"/>
                  </a:gs>
                  <a:gs pos="59000">
                    <a:schemeClr val="tx1"/>
                  </a:gs>
                </a:gsLst>
                <a:lin ang="5400000" scaled="0"/>
              </a:gradFill>
              <a:cs typeface="Segoe UI Semilight" panose="020B0402040204020203" pitchFamily="34" charset="0"/>
            </a:endParaRPr>
          </a:p>
        </p:txBody>
      </p:sp>
      <p:sp>
        <p:nvSpPr>
          <p:cNvPr id="2" name="Title 1">
            <a:extLst>
              <a:ext uri="{FF2B5EF4-FFF2-40B4-BE49-F238E27FC236}">
                <a16:creationId xmlns:a16="http://schemas.microsoft.com/office/drawing/2014/main" id="{A8359541-DD0F-4F93-AE04-D5AC0C5B21FF}"/>
              </a:ext>
            </a:extLst>
          </p:cNvPr>
          <p:cNvSpPr>
            <a:spLocks noGrp="1"/>
          </p:cNvSpPr>
          <p:nvPr>
            <p:ph type="title"/>
          </p:nvPr>
        </p:nvSpPr>
        <p:spPr>
          <a:xfrm>
            <a:off x="2733152" y="494531"/>
            <a:ext cx="8793244" cy="861774"/>
          </a:xfrm>
        </p:spPr>
        <p:txBody>
          <a:bodyPr anchor="ctr"/>
          <a:lstStyle/>
          <a:p>
            <a:r>
              <a:rPr lang="en-US" sz="2800">
                <a:solidFill>
                  <a:schemeClr val="tx1"/>
                </a:solidFill>
              </a:rPr>
              <a:t>Analytics for calls of Contact Centers company with 90K+ Customer Agents</a:t>
            </a:r>
          </a:p>
        </p:txBody>
      </p:sp>
      <p:sp>
        <p:nvSpPr>
          <p:cNvPr id="4" name="Rectangle 3">
            <a:extLst>
              <a:ext uri="{FF2B5EF4-FFF2-40B4-BE49-F238E27FC236}">
                <a16:creationId xmlns:a16="http://schemas.microsoft.com/office/drawing/2014/main" id="{16A4B194-6F00-4408-B59B-D4565A89EDEB}"/>
              </a:ext>
            </a:extLst>
          </p:cNvPr>
          <p:cNvSpPr/>
          <p:nvPr/>
        </p:nvSpPr>
        <p:spPr>
          <a:xfrm>
            <a:off x="694731" y="1828799"/>
            <a:ext cx="4635501" cy="4495801"/>
          </a:xfrm>
          <a:prstGeom prst="rect">
            <a:avLst/>
          </a:prstGeom>
          <a:noFill/>
        </p:spPr>
        <p:txBody>
          <a:bodyPr wrap="square" lIns="0" tIns="0" rIns="0" bIns="0">
            <a:noAutofit/>
          </a:bodyPr>
          <a:lstStyle/>
          <a:p>
            <a:pPr marL="0" marR="0" lvl="0" indent="0" algn="l" defTabSz="914367" rtl="0" eaLnBrk="1" fontAlgn="auto" latinLnBrk="0" hangingPunct="1">
              <a:spcBef>
                <a:spcPts val="600"/>
              </a:spcBef>
              <a:spcAft>
                <a:spcPts val="0"/>
              </a:spcAft>
              <a:buClrTx/>
              <a:buSzTx/>
              <a:buFontTx/>
              <a:buNone/>
              <a:tabLst/>
              <a:defRPr/>
            </a:pPr>
            <a:r>
              <a:rPr kumimoji="0" lang="it-IT" sz="1600" b="0" i="0" u="none" strike="noStrike" kern="1200" cap="none" spc="0" normalizeH="0" baseline="0" noProof="0">
                <a:ln>
                  <a:noFill/>
                </a:ln>
                <a:solidFill>
                  <a:schemeClr val="accent1"/>
                </a:solidFill>
                <a:effectLst/>
                <a:uLnTx/>
                <a:uFillTx/>
                <a:latin typeface="+mj-lt"/>
                <a:ea typeface="+mn-ea"/>
                <a:cs typeface="Segoe UI Light" panose="020B0502040204020203" pitchFamily="34" charset="0"/>
              </a:rPr>
              <a:t>NEED:</a:t>
            </a:r>
          </a:p>
          <a:p>
            <a:pPr marL="0" marR="0" lvl="0" indent="0" algn="l" defTabSz="914367" rtl="0" eaLnBrk="1" fontAlgn="auto" latinLnBrk="0" hangingPunct="1">
              <a:spcBef>
                <a:spcPts val="200"/>
              </a:spcBef>
              <a:spcAft>
                <a:spcPts val="300"/>
              </a:spcAft>
              <a:buClrTx/>
              <a:buSzTx/>
              <a:buFontTx/>
              <a:buNone/>
              <a:tabLst/>
              <a:defRPr/>
            </a:pPr>
            <a:r>
              <a:rPr kumimoji="0" lang="en-US" sz="1400" b="0" i="0" u="none" strike="noStrike" kern="1200" cap="none" spc="0" normalizeH="0" baseline="0" noProof="0">
                <a:ln>
                  <a:noFill/>
                </a:ln>
                <a:effectLst/>
                <a:uLnTx/>
                <a:uFillTx/>
                <a:ea typeface="+mn-ea"/>
                <a:cs typeface="Segoe UI Light" panose="020B0502040204020203" pitchFamily="34" charset="0"/>
              </a:rPr>
              <a:t>Extract full text from low quality audios generated by </a:t>
            </a:r>
            <a:r>
              <a:rPr kumimoji="0" lang="en-US" sz="1400" b="0" i="0" u="none" strike="noStrike" kern="1200" cap="none" spc="0" normalizeH="0" baseline="0" noProof="0" err="1">
                <a:ln>
                  <a:noFill/>
                </a:ln>
                <a:effectLst/>
                <a:uLnTx/>
                <a:uFillTx/>
                <a:ea typeface="+mn-ea"/>
                <a:cs typeface="Segoe UI Light" panose="020B0502040204020203" pitchFamily="34" charset="0"/>
              </a:rPr>
              <a:t>IVR</a:t>
            </a:r>
            <a:r>
              <a:rPr kumimoji="0" lang="en-US" sz="1400" b="0" i="0" u="none" strike="noStrike" kern="1200" cap="none" spc="0" normalizeH="0" baseline="0" noProof="0">
                <a:ln>
                  <a:noFill/>
                </a:ln>
                <a:effectLst/>
                <a:uLnTx/>
                <a:uFillTx/>
                <a:ea typeface="+mn-ea"/>
                <a:cs typeface="Segoe UI Light" panose="020B0502040204020203" pitchFamily="34" charset="0"/>
              </a:rPr>
              <a:t>.</a:t>
            </a:r>
          </a:p>
          <a:p>
            <a:pPr marL="0" marR="0" lvl="0" indent="0" algn="l" defTabSz="914367" rtl="0" eaLnBrk="1" fontAlgn="auto" latinLnBrk="0" hangingPunct="1">
              <a:spcBef>
                <a:spcPts val="600"/>
              </a:spcBef>
              <a:spcAft>
                <a:spcPts val="0"/>
              </a:spcAft>
              <a:buClrTx/>
              <a:buSzTx/>
              <a:buFontTx/>
              <a:buNone/>
              <a:tabLst/>
              <a:defRPr/>
            </a:pPr>
            <a:r>
              <a:rPr kumimoji="0" lang="it-IT" sz="1600" b="0" i="0" u="none" strike="noStrike" kern="1200" cap="none" spc="0" normalizeH="0" baseline="0" noProof="0">
                <a:ln>
                  <a:noFill/>
                </a:ln>
                <a:solidFill>
                  <a:schemeClr val="accent1"/>
                </a:solidFill>
                <a:effectLst/>
                <a:uLnTx/>
                <a:uFillTx/>
                <a:latin typeface="+mj-lt"/>
                <a:ea typeface="+mn-ea"/>
                <a:cs typeface="Segoe UI Light" panose="020B0502040204020203" pitchFamily="34" charset="0"/>
              </a:rPr>
              <a:t>SOLUTION OFFERING:</a:t>
            </a:r>
            <a:endParaRPr kumimoji="0" lang="en-NZ" sz="1600" b="0" i="0" u="none" strike="noStrike" kern="1200" cap="none" spc="0" normalizeH="0" baseline="0" noProof="0">
              <a:ln>
                <a:noFill/>
              </a:ln>
              <a:solidFill>
                <a:schemeClr val="accent1"/>
              </a:solidFill>
              <a:effectLst/>
              <a:uLnTx/>
              <a:uFillTx/>
              <a:latin typeface="+mj-lt"/>
              <a:ea typeface="+mn-ea"/>
              <a:cs typeface="Segoe UI Light" panose="020B0502040204020203" pitchFamily="34" charset="0"/>
            </a:endParaRPr>
          </a:p>
          <a:p>
            <a:pPr marL="0" marR="0" lvl="0" indent="0" algn="l" defTabSz="914367" rtl="0" eaLnBrk="1" fontAlgn="auto" latinLnBrk="0" hangingPunct="1">
              <a:spcBef>
                <a:spcPts val="200"/>
              </a:spcBef>
              <a:spcAft>
                <a:spcPts val="300"/>
              </a:spcAft>
              <a:buClrTx/>
              <a:buSzTx/>
              <a:buFontTx/>
              <a:buNone/>
              <a:tabLst/>
              <a:defRPr/>
            </a:pPr>
            <a:r>
              <a:rPr kumimoji="0" lang="en-US" sz="1400" b="0" i="0" u="none" strike="noStrike" kern="1200" cap="none" spc="0" normalizeH="0" baseline="0" noProof="0">
                <a:ln>
                  <a:noFill/>
                </a:ln>
                <a:effectLst/>
                <a:uLnTx/>
                <a:uFillTx/>
                <a:ea typeface="+mn-ea"/>
                <a:cs typeface="Segoe UI Light" panose="020B0502040204020203" pitchFamily="34" charset="0"/>
              </a:rPr>
              <a:t>Audio files are compressed in a proprietary format and uploaded onto Azure. Once in Azure, we have built an open architecture to process this audio (merge different audios together). Transcribed the call, send data to a data lake and the analysis and predictions. </a:t>
            </a:r>
          </a:p>
          <a:p>
            <a:pPr marL="0" marR="0" lvl="0" indent="0" algn="l" defTabSz="914367" rtl="0" eaLnBrk="1" fontAlgn="auto" latinLnBrk="0" hangingPunct="1">
              <a:spcBef>
                <a:spcPts val="200"/>
              </a:spcBef>
              <a:spcAft>
                <a:spcPts val="300"/>
              </a:spcAft>
              <a:buClrTx/>
              <a:buSzTx/>
              <a:buFontTx/>
              <a:buNone/>
              <a:tabLst/>
              <a:defRPr/>
            </a:pPr>
            <a:r>
              <a:rPr kumimoji="0" lang="en-US" sz="1400" b="0" i="0" u="none" strike="noStrike" kern="1200" cap="none" spc="0" normalizeH="0" baseline="0" noProof="0">
                <a:ln>
                  <a:noFill/>
                </a:ln>
                <a:effectLst/>
                <a:uLnTx/>
                <a:uFillTx/>
                <a:ea typeface="+mn-ea"/>
                <a:cs typeface="Segoe UI Light" panose="020B0502040204020203" pitchFamily="34" charset="0"/>
              </a:rPr>
              <a:t>Queue controlling this process to automate as much as possible. </a:t>
            </a:r>
          </a:p>
          <a:p>
            <a:pPr marL="0" marR="0" lvl="0" indent="0" algn="l" defTabSz="914192" rtl="0" eaLnBrk="1" fontAlgn="auto" latinLnBrk="0" hangingPunct="1">
              <a:spcBef>
                <a:spcPts val="600"/>
              </a:spcBef>
              <a:spcAft>
                <a:spcPts val="0"/>
              </a:spcAft>
              <a:buClrTx/>
              <a:buSzTx/>
              <a:buFontTx/>
              <a:buNone/>
              <a:tabLst/>
              <a:defRPr/>
            </a:pPr>
            <a:r>
              <a:rPr kumimoji="0" lang="en-IN" sz="1600" b="0" i="0" u="none" strike="noStrike" kern="0" cap="none" spc="0" normalizeH="0" baseline="0" noProof="0">
                <a:ln>
                  <a:noFill/>
                </a:ln>
                <a:solidFill>
                  <a:schemeClr val="accent1"/>
                </a:solidFill>
                <a:effectLst/>
                <a:uLnTx/>
                <a:uFillTx/>
                <a:latin typeface="+mj-lt"/>
                <a:ea typeface="+mn-ea"/>
                <a:cs typeface="Segoe UI Light" panose="020B0502040204020203" pitchFamily="34" charset="0"/>
              </a:rPr>
              <a:t>BENEFITS:</a:t>
            </a:r>
          </a:p>
          <a:p>
            <a:pPr marL="0" marR="0" lvl="0" indent="0" algn="l" defTabSz="914192" rtl="0" eaLnBrk="1" fontAlgn="auto" latinLnBrk="0" hangingPunct="1">
              <a:spcBef>
                <a:spcPts val="200"/>
              </a:spcBef>
              <a:spcAft>
                <a:spcPts val="300"/>
              </a:spcAft>
              <a:buClrTx/>
              <a:buSzTx/>
              <a:buFontTx/>
              <a:buNone/>
              <a:tabLst/>
              <a:defRPr/>
            </a:pPr>
            <a:r>
              <a:rPr kumimoji="0" lang="en-US" sz="1400" b="0" i="1" u="none" strike="noStrike" kern="1200" cap="none" spc="0" normalizeH="0" baseline="0" noProof="0">
                <a:ln>
                  <a:noFill/>
                </a:ln>
                <a:effectLst/>
                <a:uLnTx/>
                <a:uFillTx/>
                <a:ea typeface="+mn-ea"/>
                <a:cs typeface="Segoe UI Light" panose="020B0502040204020203" pitchFamily="34" charset="0"/>
              </a:rPr>
              <a:t>Other vendors have similar solutions but:</a:t>
            </a:r>
          </a:p>
          <a:p>
            <a:pPr marL="279400" marR="0" lvl="0" indent="-174625" algn="l" defTabSz="914192" rtl="0" eaLnBrk="1" fontAlgn="auto" latinLnBrk="0" hangingPunct="1">
              <a:spcBef>
                <a:spcPts val="200"/>
              </a:spcBef>
              <a:spcAft>
                <a:spcPts val="300"/>
              </a:spcAft>
              <a:buClrTx/>
              <a:buSzTx/>
              <a:buFont typeface="Arial" panose="020B0604020202020204" pitchFamily="34" charset="0"/>
              <a:buChar char="•"/>
              <a:tabLst/>
              <a:defRPr/>
            </a:pPr>
            <a:r>
              <a:rPr kumimoji="0" lang="en-US" sz="1200" b="0" i="1" u="none" strike="noStrike" kern="1200" cap="none" spc="0" normalizeH="0" baseline="0" noProof="0">
                <a:ln>
                  <a:noFill/>
                </a:ln>
                <a:effectLst/>
                <a:uLnTx/>
                <a:uFillTx/>
                <a:ea typeface="+mn-ea"/>
                <a:cs typeface="Segoe UI Light" panose="020B0502040204020203" pitchFamily="34" charset="0"/>
              </a:rPr>
              <a:t>They use a small subset of the calls. </a:t>
            </a:r>
          </a:p>
          <a:p>
            <a:pPr marL="279400" marR="0" lvl="0" indent="-174625" algn="l" defTabSz="914192" rtl="0" eaLnBrk="1" fontAlgn="auto" latinLnBrk="0" hangingPunct="1">
              <a:spcBef>
                <a:spcPts val="200"/>
              </a:spcBef>
              <a:spcAft>
                <a:spcPts val="300"/>
              </a:spcAft>
              <a:buClrTx/>
              <a:buSzTx/>
              <a:buFont typeface="Arial" panose="020B0604020202020204" pitchFamily="34" charset="0"/>
              <a:buChar char="•"/>
              <a:tabLst/>
              <a:defRPr/>
            </a:pPr>
            <a:r>
              <a:rPr kumimoji="0" lang="en-US" sz="1200" b="0" i="1" u="none" strike="noStrike" kern="1200" cap="none" spc="0" normalizeH="0" baseline="0" noProof="0">
                <a:ln>
                  <a:noFill/>
                </a:ln>
                <a:effectLst/>
                <a:uLnTx/>
                <a:uFillTx/>
                <a:ea typeface="+mn-ea"/>
                <a:cs typeface="Segoe UI Light" panose="020B0502040204020203" pitchFamily="34" charset="0"/>
              </a:rPr>
              <a:t>Detect an agent who is not cordial enough, or is not following a script. …and so on. </a:t>
            </a:r>
          </a:p>
          <a:p>
            <a:pPr marL="0" marR="0" lvl="0" indent="0" algn="l" defTabSz="914192" rtl="0" eaLnBrk="1" fontAlgn="auto" latinLnBrk="0" hangingPunct="1">
              <a:spcBef>
                <a:spcPts val="200"/>
              </a:spcBef>
              <a:spcAft>
                <a:spcPts val="300"/>
              </a:spcAft>
              <a:buClrTx/>
              <a:buSzTx/>
              <a:buFontTx/>
              <a:buNone/>
              <a:tabLst/>
              <a:defRPr/>
            </a:pPr>
            <a:r>
              <a:rPr kumimoji="0" lang="en-US" sz="1400" b="0" i="1" u="none" strike="noStrike" kern="1200" cap="none" spc="0" normalizeH="0" baseline="0" noProof="0">
                <a:ln>
                  <a:noFill/>
                </a:ln>
                <a:effectLst/>
                <a:uLnTx/>
                <a:uFillTx/>
                <a:ea typeface="+mn-ea"/>
                <a:cs typeface="Segoe UI Light" panose="020B0502040204020203" pitchFamily="34" charset="0"/>
              </a:rPr>
              <a:t>The insights help on boot creation, agent ranking and training among others.</a:t>
            </a:r>
          </a:p>
        </p:txBody>
      </p:sp>
      <p:grpSp>
        <p:nvGrpSpPr>
          <p:cNvPr id="17" name="Group 16">
            <a:extLst>
              <a:ext uri="{FF2B5EF4-FFF2-40B4-BE49-F238E27FC236}">
                <a16:creationId xmlns:a16="http://schemas.microsoft.com/office/drawing/2014/main" id="{B9C92620-9CD8-484C-85D4-8C1D74298286}"/>
              </a:ext>
            </a:extLst>
          </p:cNvPr>
          <p:cNvGrpSpPr/>
          <p:nvPr/>
        </p:nvGrpSpPr>
        <p:grpSpPr>
          <a:xfrm>
            <a:off x="6423264" y="1886857"/>
            <a:ext cx="5285664" cy="4768291"/>
            <a:chOff x="4647449" y="1397000"/>
            <a:chExt cx="5739564" cy="5177762"/>
          </a:xfrm>
        </p:grpSpPr>
        <p:pic>
          <p:nvPicPr>
            <p:cNvPr id="5" name="Picture 4">
              <a:extLst>
                <a:ext uri="{FF2B5EF4-FFF2-40B4-BE49-F238E27FC236}">
                  <a16:creationId xmlns:a16="http://schemas.microsoft.com/office/drawing/2014/main" id="{253EBB53-4351-4777-9473-43F1DB105E20}"/>
                </a:ext>
              </a:extLst>
            </p:cNvPr>
            <p:cNvPicPr>
              <a:picLocks noChangeAspect="1"/>
            </p:cNvPicPr>
            <p:nvPr/>
          </p:nvPicPr>
          <p:blipFill>
            <a:blip r:embed="rId4"/>
            <a:stretch>
              <a:fillRect/>
            </a:stretch>
          </p:blipFill>
          <p:spPr>
            <a:xfrm>
              <a:off x="4726731" y="3767014"/>
              <a:ext cx="5498776" cy="2807748"/>
            </a:xfrm>
            <a:prstGeom prst="rect">
              <a:avLst/>
            </a:prstGeom>
          </p:spPr>
        </p:pic>
        <p:grpSp>
          <p:nvGrpSpPr>
            <p:cNvPr id="16" name="Group 15">
              <a:extLst>
                <a:ext uri="{FF2B5EF4-FFF2-40B4-BE49-F238E27FC236}">
                  <a16:creationId xmlns:a16="http://schemas.microsoft.com/office/drawing/2014/main" id="{F9FE7A48-58A3-48E8-A484-C64073013B71}"/>
                </a:ext>
              </a:extLst>
            </p:cNvPr>
            <p:cNvGrpSpPr/>
            <p:nvPr/>
          </p:nvGrpSpPr>
          <p:grpSpPr>
            <a:xfrm>
              <a:off x="4647449" y="1397000"/>
              <a:ext cx="2828240" cy="2288716"/>
              <a:chOff x="2135108" y="386091"/>
              <a:chExt cx="8166257" cy="6608433"/>
            </a:xfrm>
          </p:grpSpPr>
          <p:pic>
            <p:nvPicPr>
              <p:cNvPr id="6" name="Picture 5">
                <a:extLst>
                  <a:ext uri="{FF2B5EF4-FFF2-40B4-BE49-F238E27FC236}">
                    <a16:creationId xmlns:a16="http://schemas.microsoft.com/office/drawing/2014/main" id="{94775B0A-4082-47B5-903F-F37ECBFF9652}"/>
                  </a:ext>
                </a:extLst>
              </p:cNvPr>
              <p:cNvPicPr>
                <a:picLocks noChangeAspect="1"/>
              </p:cNvPicPr>
              <p:nvPr/>
            </p:nvPicPr>
            <p:blipFill rotWithShape="1">
              <a:blip r:embed="rId5"/>
              <a:srcRect t="5520"/>
              <a:stretch/>
            </p:blipFill>
            <p:spPr>
              <a:xfrm>
                <a:off x="2135108" y="386091"/>
                <a:ext cx="8166257" cy="6608433"/>
              </a:xfrm>
              <a:prstGeom prst="rect">
                <a:avLst/>
              </a:prstGeom>
            </p:spPr>
          </p:pic>
          <p:sp>
            <p:nvSpPr>
              <p:cNvPr id="7" name="Oval 6">
                <a:extLst>
                  <a:ext uri="{FF2B5EF4-FFF2-40B4-BE49-F238E27FC236}">
                    <a16:creationId xmlns:a16="http://schemas.microsoft.com/office/drawing/2014/main" id="{239B07D1-890C-4001-B3F0-1CAAADA074F6}"/>
                  </a:ext>
                </a:extLst>
              </p:cNvPr>
              <p:cNvSpPr/>
              <p:nvPr/>
            </p:nvSpPr>
            <p:spPr bwMode="auto">
              <a:xfrm>
                <a:off x="3017837" y="1977415"/>
                <a:ext cx="259983" cy="300647"/>
              </a:xfrm>
              <a:prstGeom prst="ellipse">
                <a:avLst/>
              </a:prstGeom>
              <a:solidFill>
                <a:schemeClr val="accent3">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A25B927-CFF0-42A1-ACC0-EF5ED25630CC}"/>
                  </a:ext>
                </a:extLst>
              </p:cNvPr>
              <p:cNvSpPr/>
              <p:nvPr/>
            </p:nvSpPr>
            <p:spPr bwMode="auto">
              <a:xfrm>
                <a:off x="3779837" y="1785738"/>
                <a:ext cx="1219200" cy="111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3DE96B4-5E78-4FB6-96DE-6E03D94C9D65}"/>
                  </a:ext>
                </a:extLst>
              </p:cNvPr>
              <p:cNvSpPr/>
              <p:nvPr/>
            </p:nvSpPr>
            <p:spPr bwMode="auto">
              <a:xfrm>
                <a:off x="3779837" y="1921753"/>
                <a:ext cx="1219200" cy="111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89510D8-262F-492B-92BA-2B1138A76A0E}"/>
                  </a:ext>
                </a:extLst>
              </p:cNvPr>
              <p:cNvSpPr/>
              <p:nvPr/>
            </p:nvSpPr>
            <p:spPr bwMode="auto">
              <a:xfrm>
                <a:off x="4135960" y="2127738"/>
                <a:ext cx="1219200" cy="111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3FD7706-4CCF-40C2-9DE7-A80187D50439}"/>
                  </a:ext>
                </a:extLst>
              </p:cNvPr>
              <p:cNvSpPr/>
              <p:nvPr/>
            </p:nvSpPr>
            <p:spPr bwMode="auto">
              <a:xfrm>
                <a:off x="4313237" y="2301517"/>
                <a:ext cx="1219200" cy="111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C399D05-F53F-437A-ACB8-044E8D04ED34}"/>
                  </a:ext>
                </a:extLst>
              </p:cNvPr>
              <p:cNvSpPr/>
              <p:nvPr/>
            </p:nvSpPr>
            <p:spPr bwMode="auto">
              <a:xfrm>
                <a:off x="3526360" y="2908234"/>
                <a:ext cx="1219200" cy="111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B1ED9F07-C8E4-4576-A94E-FEF6E952355C}"/>
                  </a:ext>
                </a:extLst>
              </p:cNvPr>
              <p:cNvSpPr/>
              <p:nvPr/>
            </p:nvSpPr>
            <p:spPr bwMode="auto">
              <a:xfrm>
                <a:off x="3526360" y="3082013"/>
                <a:ext cx="1219200" cy="1113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9CEDA17E-786C-41FF-B6ED-F38E418C0549}"/>
                  </a:ext>
                </a:extLst>
              </p:cNvPr>
              <p:cNvSpPr/>
              <p:nvPr/>
            </p:nvSpPr>
            <p:spPr bwMode="auto">
              <a:xfrm>
                <a:off x="3526360" y="3259578"/>
                <a:ext cx="1219200" cy="111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8674EE20-3C52-4F2F-A491-C57E1E74017B}"/>
                  </a:ext>
                </a:extLst>
              </p:cNvPr>
              <p:cNvSpPr/>
              <p:nvPr/>
            </p:nvSpPr>
            <p:spPr bwMode="auto">
              <a:xfrm>
                <a:off x="3526360" y="3441599"/>
                <a:ext cx="1219200" cy="1113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1BF2C63F-3792-4CC5-906A-9988B63C343A}"/>
                </a:ext>
              </a:extLst>
            </p:cNvPr>
            <p:cNvGrpSpPr/>
            <p:nvPr/>
          </p:nvGrpSpPr>
          <p:grpSpPr>
            <a:xfrm>
              <a:off x="7312025" y="1548114"/>
              <a:ext cx="3074988" cy="2051641"/>
              <a:chOff x="8275660" y="1576678"/>
              <a:chExt cx="8166253" cy="5448532"/>
            </a:xfrm>
          </p:grpSpPr>
          <p:pic>
            <p:nvPicPr>
              <p:cNvPr id="18" name="Picture 17">
                <a:extLst>
                  <a:ext uri="{FF2B5EF4-FFF2-40B4-BE49-F238E27FC236}">
                    <a16:creationId xmlns:a16="http://schemas.microsoft.com/office/drawing/2014/main" id="{DF9C966A-74DA-46CE-AA6B-64660BE9C8FA}"/>
                  </a:ext>
                </a:extLst>
              </p:cNvPr>
              <p:cNvPicPr>
                <a:picLocks noChangeAspect="1"/>
              </p:cNvPicPr>
              <p:nvPr/>
            </p:nvPicPr>
            <p:blipFill rotWithShape="1">
              <a:blip r:embed="rId6"/>
              <a:srcRect b="22103"/>
              <a:stretch/>
            </p:blipFill>
            <p:spPr>
              <a:xfrm>
                <a:off x="8275660" y="1576678"/>
                <a:ext cx="8166253" cy="5448532"/>
              </a:xfrm>
              <a:prstGeom prst="rect">
                <a:avLst/>
              </a:prstGeom>
            </p:spPr>
          </p:pic>
          <p:sp>
            <p:nvSpPr>
              <p:cNvPr id="21" name="Rectangle 20">
                <a:extLst>
                  <a:ext uri="{FF2B5EF4-FFF2-40B4-BE49-F238E27FC236}">
                    <a16:creationId xmlns:a16="http://schemas.microsoft.com/office/drawing/2014/main" id="{195BE2C5-E084-49FA-B036-A1400B3B0BD4}"/>
                  </a:ext>
                </a:extLst>
              </p:cNvPr>
              <p:cNvSpPr/>
              <p:nvPr/>
            </p:nvSpPr>
            <p:spPr bwMode="auto">
              <a:xfrm>
                <a:off x="8854059" y="1749245"/>
                <a:ext cx="413720" cy="1408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2" name="Arc 31">
            <a:extLst>
              <a:ext uri="{FF2B5EF4-FFF2-40B4-BE49-F238E27FC236}">
                <a16:creationId xmlns:a16="http://schemas.microsoft.com/office/drawing/2014/main" id="{56F00314-FA08-44C2-9903-0BD2DB292622}"/>
              </a:ext>
            </a:extLst>
          </p:cNvPr>
          <p:cNvSpPr/>
          <p:nvPr/>
        </p:nvSpPr>
        <p:spPr bwMode="auto">
          <a:xfrm>
            <a:off x="593932" y="-19537"/>
            <a:ext cx="1813988" cy="1813986"/>
          </a:xfrm>
          <a:prstGeom prst="arc">
            <a:avLst>
              <a:gd name="adj1" fmla="val 20514747"/>
              <a:gd name="adj2" fmla="val 2138251"/>
            </a:avLst>
          </a:prstGeom>
          <a:noFill/>
          <a:ln w="12700">
            <a:solidFill>
              <a:schemeClr val="bg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A person using a computer&#10;&#10;Description generated with very high confidence">
            <a:extLst>
              <a:ext uri="{FF2B5EF4-FFF2-40B4-BE49-F238E27FC236}">
                <a16:creationId xmlns:a16="http://schemas.microsoft.com/office/drawing/2014/main" id="{30E57F30-B641-445E-B056-DAD68DA4215F}"/>
              </a:ext>
            </a:extLst>
          </p:cNvPr>
          <p:cNvPicPr>
            <a:picLocks noChangeAspect="1"/>
          </p:cNvPicPr>
          <p:nvPr/>
        </p:nvPicPr>
        <p:blipFill rotWithShape="1">
          <a:blip r:embed="rId7"/>
          <a:srcRect l="36047" t="4580" r="2563" b="3332"/>
          <a:stretch/>
        </p:blipFill>
        <p:spPr>
          <a:xfrm>
            <a:off x="714829" y="101358"/>
            <a:ext cx="1572195" cy="1572195"/>
          </a:xfrm>
          <a:custGeom>
            <a:avLst/>
            <a:gdLst>
              <a:gd name="connsiteX0" fmla="*/ 786098 w 1572195"/>
              <a:gd name="connsiteY0" fmla="*/ 0 h 1572195"/>
              <a:gd name="connsiteX1" fmla="*/ 1572195 w 1572195"/>
              <a:gd name="connsiteY1" fmla="*/ 786098 h 1572195"/>
              <a:gd name="connsiteX2" fmla="*/ 786098 w 1572195"/>
              <a:gd name="connsiteY2" fmla="*/ 1572195 h 1572195"/>
              <a:gd name="connsiteX3" fmla="*/ 0 w 1572195"/>
              <a:gd name="connsiteY3" fmla="*/ 786098 h 1572195"/>
              <a:gd name="connsiteX4" fmla="*/ 786098 w 1572195"/>
              <a:gd name="connsiteY4" fmla="*/ 0 h 157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95" h="1572195">
                <a:moveTo>
                  <a:pt x="786098" y="0"/>
                </a:moveTo>
                <a:cubicBezTo>
                  <a:pt x="1220247" y="0"/>
                  <a:pt x="1572195" y="351948"/>
                  <a:pt x="1572195" y="786098"/>
                </a:cubicBezTo>
                <a:cubicBezTo>
                  <a:pt x="1572195" y="1220247"/>
                  <a:pt x="1220247" y="1572195"/>
                  <a:pt x="786098" y="1572195"/>
                </a:cubicBezTo>
                <a:cubicBezTo>
                  <a:pt x="351948" y="1572195"/>
                  <a:pt x="0" y="1220247"/>
                  <a:pt x="0" y="786098"/>
                </a:cubicBezTo>
                <a:cubicBezTo>
                  <a:pt x="0" y="351948"/>
                  <a:pt x="351948" y="0"/>
                  <a:pt x="786098" y="0"/>
                </a:cubicBezTo>
                <a:close/>
              </a:path>
            </a:pathLst>
          </a:custGeom>
        </p:spPr>
      </p:pic>
    </p:spTree>
    <p:custDataLst>
      <p:tags r:id="rId1"/>
    </p:custDataLst>
    <p:extLst>
      <p:ext uri="{BB962C8B-B14F-4D97-AF65-F5344CB8AC3E}">
        <p14:creationId xmlns:p14="http://schemas.microsoft.com/office/powerpoint/2010/main" val="30844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Banking loan origination</a:t>
            </a:r>
          </a:p>
        </p:txBody>
      </p:sp>
      <p:sp>
        <p:nvSpPr>
          <p:cNvPr id="12" name="TextBox 11">
            <a:extLst>
              <a:ext uri="{FF2B5EF4-FFF2-40B4-BE49-F238E27FC236}">
                <a16:creationId xmlns:a16="http://schemas.microsoft.com/office/drawing/2014/main" id="{D24831E6-3EFC-42A7-A068-581667516A78}"/>
              </a:ext>
            </a:extLst>
          </p:cNvPr>
          <p:cNvSpPr txBox="1"/>
          <p:nvPr/>
        </p:nvSpPr>
        <p:spPr>
          <a:xfrm>
            <a:off x="7927308" y="2067076"/>
            <a:ext cx="1860709" cy="615600"/>
          </a:xfrm>
          <a:prstGeom prst="rect">
            <a:avLst/>
          </a:prstGeom>
          <a:noFill/>
        </p:spPr>
        <p:txBody>
          <a:bodyPr wrap="square" lIns="179308" tIns="143446" rIns="179308" bIns="143446"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AU" sz="2353" b="0" i="0" u="none" strike="noStrike" kern="1200" cap="none" spc="0" normalizeH="0" baseline="0" noProof="0">
                <a:ln>
                  <a:noFill/>
                </a:ln>
                <a:solidFill>
                  <a:srgbClr val="FFFFFF"/>
                </a:solidFill>
                <a:effectLst/>
                <a:uLnTx/>
                <a:uFillTx/>
                <a:latin typeface="Segoe UI"/>
                <a:ea typeface="+mn-ea"/>
                <a:cs typeface="+mn-cs"/>
              </a:rPr>
              <a:t>Envisioning</a:t>
            </a:r>
          </a:p>
        </p:txBody>
      </p:sp>
      <p:pic>
        <p:nvPicPr>
          <p:cNvPr id="4" name="Picture 3">
            <a:extLst>
              <a:ext uri="{FF2B5EF4-FFF2-40B4-BE49-F238E27FC236}">
                <a16:creationId xmlns:a16="http://schemas.microsoft.com/office/drawing/2014/main" id="{6425EEEF-AF3C-473D-8691-C31C991428CC}"/>
              </a:ext>
            </a:extLst>
          </p:cNvPr>
          <p:cNvPicPr>
            <a:picLocks noChangeAspect="1"/>
          </p:cNvPicPr>
          <p:nvPr/>
        </p:nvPicPr>
        <p:blipFill rotWithShape="1">
          <a:blip r:embed="rId3"/>
          <a:srcRect l="43999"/>
          <a:stretch/>
        </p:blipFill>
        <p:spPr>
          <a:xfrm>
            <a:off x="5820369" y="1411787"/>
            <a:ext cx="5789019" cy="4836976"/>
          </a:xfrm>
          <a:prstGeom prst="rect">
            <a:avLst/>
          </a:prstGeom>
        </p:spPr>
      </p:pic>
      <p:sp>
        <p:nvSpPr>
          <p:cNvPr id="8" name="Rectangle 7">
            <a:extLst>
              <a:ext uri="{FF2B5EF4-FFF2-40B4-BE49-F238E27FC236}">
                <a16:creationId xmlns:a16="http://schemas.microsoft.com/office/drawing/2014/main" id="{ABFB2DC1-982A-4DF3-B4EC-AD946C0635F9}"/>
              </a:ext>
            </a:extLst>
          </p:cNvPr>
          <p:cNvSpPr/>
          <p:nvPr/>
        </p:nvSpPr>
        <p:spPr>
          <a:xfrm>
            <a:off x="588262" y="1415601"/>
            <a:ext cx="4197097" cy="3189413"/>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it-IT"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rPr>
              <a:t>Need</a:t>
            </a:r>
            <a:endParaRPr kumimoji="0" lang="it-IT" sz="20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 large banking client collects and discards annually 2 TB of public records data. This information is to be coupled with internal data to assist the loan underwriter in analyzing loan origination.</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Envisioning</a:t>
            </a:r>
            <a:endParaRPr kumimoji="0" lang="en-NZ"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Developed a roadmap that coupled demographic data with the bank’s current loan origination process to give local loan underwriters better intelligence and reduce risk of default when evaluation loan applications.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Technical solution</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Collect multiple years the data into the Data Lake Store and use Azure Machine Learning with Power BI to evaluation the loan origination process.</a:t>
            </a:r>
          </a:p>
        </p:txBody>
      </p:sp>
    </p:spTree>
    <p:custDataLst>
      <p:tags r:id="rId1"/>
    </p:custDataLst>
    <p:extLst>
      <p:ext uri="{BB962C8B-B14F-4D97-AF65-F5344CB8AC3E}">
        <p14:creationId xmlns:p14="http://schemas.microsoft.com/office/powerpoint/2010/main" val="2929134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Cross-selling/upselling</a:t>
            </a:r>
          </a:p>
        </p:txBody>
      </p:sp>
      <p:sp>
        <p:nvSpPr>
          <p:cNvPr id="12" name="TextBox 11">
            <a:extLst>
              <a:ext uri="{FF2B5EF4-FFF2-40B4-BE49-F238E27FC236}">
                <a16:creationId xmlns:a16="http://schemas.microsoft.com/office/drawing/2014/main" id="{D24831E6-3EFC-42A7-A068-581667516A78}"/>
              </a:ext>
            </a:extLst>
          </p:cNvPr>
          <p:cNvSpPr txBox="1"/>
          <p:nvPr/>
        </p:nvSpPr>
        <p:spPr>
          <a:xfrm>
            <a:off x="7147861" y="2067076"/>
            <a:ext cx="1860709" cy="615600"/>
          </a:xfrm>
          <a:prstGeom prst="rect">
            <a:avLst/>
          </a:prstGeom>
          <a:noFill/>
        </p:spPr>
        <p:txBody>
          <a:bodyPr wrap="square" lIns="179308" tIns="143446" rIns="179308" bIns="143446"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AU" sz="2353" b="0" i="0" u="none" strike="noStrike" kern="1200" cap="none" spc="0" normalizeH="0" baseline="0" noProof="0">
                <a:ln>
                  <a:noFill/>
                </a:ln>
                <a:solidFill>
                  <a:srgbClr val="FFFFFF"/>
                </a:solidFill>
                <a:effectLst/>
                <a:uLnTx/>
                <a:uFillTx/>
                <a:latin typeface="Segoe UI"/>
                <a:ea typeface="+mn-ea"/>
                <a:cs typeface="+mn-cs"/>
              </a:rPr>
              <a:t>Envisioning</a:t>
            </a:r>
          </a:p>
        </p:txBody>
      </p:sp>
      <p:pic>
        <p:nvPicPr>
          <p:cNvPr id="6" name="Picture 5">
            <a:extLst>
              <a:ext uri="{FF2B5EF4-FFF2-40B4-BE49-F238E27FC236}">
                <a16:creationId xmlns:a16="http://schemas.microsoft.com/office/drawing/2014/main" id="{F575EFAF-0801-4CD0-B7AD-B10A8484E874}"/>
              </a:ext>
            </a:extLst>
          </p:cNvPr>
          <p:cNvPicPr>
            <a:picLocks noChangeAspect="1"/>
          </p:cNvPicPr>
          <p:nvPr/>
        </p:nvPicPr>
        <p:blipFill rotWithShape="1">
          <a:blip r:embed="rId3"/>
          <a:srcRect l="43306"/>
          <a:stretch/>
        </p:blipFill>
        <p:spPr>
          <a:xfrm>
            <a:off x="5775960" y="1486498"/>
            <a:ext cx="5817313" cy="4762265"/>
          </a:xfrm>
          <a:prstGeom prst="rect">
            <a:avLst/>
          </a:prstGeom>
        </p:spPr>
      </p:pic>
      <p:sp>
        <p:nvSpPr>
          <p:cNvPr id="8" name="Rectangle 7">
            <a:extLst>
              <a:ext uri="{FF2B5EF4-FFF2-40B4-BE49-F238E27FC236}">
                <a16:creationId xmlns:a16="http://schemas.microsoft.com/office/drawing/2014/main" id="{911FBA58-AE24-4E41-B3F9-AC0C2FF7E5BF}"/>
              </a:ext>
            </a:extLst>
          </p:cNvPr>
          <p:cNvSpPr/>
          <p:nvPr/>
        </p:nvSpPr>
        <p:spPr>
          <a:xfrm>
            <a:off x="588262" y="1415601"/>
            <a:ext cx="4867657" cy="3189413"/>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it-IT"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rPr>
              <a:t>Need</a:t>
            </a:r>
            <a:endParaRPr kumimoji="0" lang="it-IT" sz="20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 corporation having 25,000 customers and 4,000 products wants to determine how to better target the propensity of customers to buy their products.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Envisioning</a:t>
            </a:r>
            <a:endParaRPr kumimoji="0" lang="en-NZ"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Evaluated client’s current processes centered on their customer and product base to determine how to surface new cross-selling and upselling opportunities.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30" normalizeH="0" baseline="0" noProof="0">
                <a:ln>
                  <a:noFill/>
                </a:ln>
                <a:gradFill>
                  <a:gsLst>
                    <a:gs pos="89231">
                      <a:srgbClr val="0078D4"/>
                    </a:gs>
                    <a:gs pos="80513">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Technical solution</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Collect </a:t>
            </a:r>
            <a:r>
              <a:rPr kumimoji="0" lang="en-US" sz="1400" b="0" i="0" u="none" strike="noStrike" kern="1200" cap="none" spc="0" normalizeH="0" baseline="0" noProof="0" err="1">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sudtomer</a:t>
            </a:r>
            <a:r>
              <a:rPr kumimoji="0" lang="en-US" sz="1400" b="0" i="0" u="none" strike="noStrike" kern="1200" cap="none" spc="0" normalizeH="0" baseline="0" noProof="0">
                <a:ln>
                  <a:noFill/>
                </a:ln>
                <a:gradFill>
                  <a:gsLst>
                    <a:gs pos="329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 product, marketing and sales data into Data Lake Store and use Azure Machine Learning to predict opportunities, couple them with Power BI to visualize and drive automation with Dynamics 365.</a:t>
            </a:r>
          </a:p>
        </p:txBody>
      </p:sp>
    </p:spTree>
    <p:custDataLst>
      <p:tags r:id="rId1"/>
    </p:custDataLst>
    <p:extLst>
      <p:ext uri="{BB962C8B-B14F-4D97-AF65-F5344CB8AC3E}">
        <p14:creationId xmlns:p14="http://schemas.microsoft.com/office/powerpoint/2010/main" val="2022218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F88F-E8E1-428E-ADCA-7388CE647D67}"/>
              </a:ext>
            </a:extLst>
          </p:cNvPr>
          <p:cNvSpPr>
            <a:spLocks noGrp="1"/>
          </p:cNvSpPr>
          <p:nvPr>
            <p:ph type="title"/>
          </p:nvPr>
        </p:nvSpPr>
        <p:spPr>
          <a:xfrm>
            <a:off x="2467992" y="3251536"/>
            <a:ext cx="9154097" cy="498598"/>
          </a:xfrm>
        </p:spPr>
        <p:txBody>
          <a:bodyPr/>
          <a:lstStyle/>
          <a:p>
            <a:r>
              <a:rPr lang="en-US"/>
              <a:t>Operationalize your practice</a:t>
            </a:r>
          </a:p>
        </p:txBody>
      </p:sp>
      <p:sp>
        <p:nvSpPr>
          <p:cNvPr id="6" name="gear" title="Icon of a gear surrounded by a circle with lines of varying length">
            <a:extLst>
              <a:ext uri="{FF2B5EF4-FFF2-40B4-BE49-F238E27FC236}">
                <a16:creationId xmlns:a16="http://schemas.microsoft.com/office/drawing/2014/main" id="{A33F18FC-B329-49E8-90D1-1069BFBF18BB}"/>
              </a:ext>
            </a:extLst>
          </p:cNvPr>
          <p:cNvSpPr>
            <a:spLocks noChangeAspect="1" noEditPoints="1"/>
          </p:cNvSpPr>
          <p:nvPr/>
        </p:nvSpPr>
        <p:spPr bwMode="auto">
          <a:xfrm>
            <a:off x="971728" y="3028031"/>
            <a:ext cx="945926" cy="94183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99488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97476856-5A00-491D-A4E8-7844C5F23737}"/>
              </a:ext>
            </a:extLst>
          </p:cNvPr>
          <p:cNvGrpSpPr/>
          <p:nvPr/>
        </p:nvGrpSpPr>
        <p:grpSpPr>
          <a:xfrm>
            <a:off x="490416" y="-196509"/>
            <a:ext cx="11580147" cy="7057199"/>
            <a:chOff x="490416" y="-79279"/>
            <a:chExt cx="11580147" cy="7057199"/>
          </a:xfrm>
        </p:grpSpPr>
        <p:cxnSp>
          <p:nvCxnSpPr>
            <p:cNvPr id="50" name="Straight Connector 49">
              <a:extLst>
                <a:ext uri="{FF2B5EF4-FFF2-40B4-BE49-F238E27FC236}">
                  <a16:creationId xmlns:a16="http://schemas.microsoft.com/office/drawing/2014/main" id="{5C036CDD-4460-4F92-9C1F-B6C47E14474C}"/>
                </a:ext>
              </a:extLst>
            </p:cNvPr>
            <p:cNvCxnSpPr>
              <a:stCxn id="13" idx="0"/>
            </p:cNvCxnSpPr>
            <p:nvPr/>
          </p:nvCxnSpPr>
          <p:spPr>
            <a:xfrm flipV="1">
              <a:off x="6002216" y="4480560"/>
              <a:ext cx="0" cy="40754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F5103CC-E231-44D2-8082-A4D963C27C1A}"/>
                </a:ext>
              </a:extLst>
            </p:cNvPr>
            <p:cNvCxnSpPr>
              <a:stCxn id="12" idx="0"/>
              <a:endCxn id="14" idx="0"/>
            </p:cNvCxnSpPr>
            <p:nvPr/>
          </p:nvCxnSpPr>
          <p:spPr>
            <a:xfrm rot="5400000" flipH="1" flipV="1">
              <a:off x="6002216" y="2615290"/>
              <a:ext cx="12700" cy="4545638"/>
            </a:xfrm>
            <a:prstGeom prst="bentConnector3">
              <a:avLst>
                <a:gd name="adj1" fmla="val 306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D279ABBF-C749-4AB1-986B-E6259F0C9AB1}"/>
                </a:ext>
              </a:extLst>
            </p:cNvPr>
            <p:cNvCxnSpPr>
              <a:stCxn id="22" idx="2"/>
              <a:endCxn id="30" idx="2"/>
            </p:cNvCxnSpPr>
            <p:nvPr/>
          </p:nvCxnSpPr>
          <p:spPr>
            <a:xfrm rot="16200000" flipH="1">
              <a:off x="6002216" y="-1439337"/>
              <a:ext cx="12700" cy="6818457"/>
            </a:xfrm>
            <a:prstGeom prst="bentConnector3">
              <a:avLst>
                <a:gd name="adj1" fmla="val 2984819"/>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86245D-E8DA-4BF7-8193-7EDCCF4B2CAB}"/>
                </a:ext>
              </a:extLst>
            </p:cNvPr>
            <p:cNvSpPr txBox="1"/>
            <p:nvPr/>
          </p:nvSpPr>
          <p:spPr>
            <a:xfrm>
              <a:off x="490416" y="3275112"/>
              <a:ext cx="77046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START</a:t>
              </a:r>
            </a:p>
          </p:txBody>
        </p:sp>
        <p:sp>
          <p:nvSpPr>
            <p:cNvPr id="7" name="Rectangle 6">
              <a:extLst>
                <a:ext uri="{FF2B5EF4-FFF2-40B4-BE49-F238E27FC236}">
                  <a16:creationId xmlns:a16="http://schemas.microsoft.com/office/drawing/2014/main" id="{E1B6289E-2FE3-42F4-B516-876591ED4018}"/>
                </a:ext>
              </a:extLst>
            </p:cNvPr>
            <p:cNvSpPr/>
            <p:nvPr/>
          </p:nvSpPr>
          <p:spPr bwMode="auto">
            <a:xfrm>
              <a:off x="5314357" y="3946617"/>
              <a:ext cx="1375718" cy="756834"/>
            </a:xfrm>
            <a:prstGeom prst="rect">
              <a:avLst/>
            </a:prstGeom>
            <a:solidFill>
              <a:schemeClr val="accent1"/>
            </a:solidFill>
            <a:ln>
              <a:noFill/>
              <a:headEnd type="none" w="med" len="med"/>
              <a:tailEnd type="none" w="med" len="med"/>
            </a:ln>
            <a:effectLst>
              <a:outerShdw blurRad="889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200" b="1" i="0" u="none" strike="noStrike" kern="1200" cap="none" spc="0" normalizeH="0" baseline="0" noProof="0">
                  <a:ln>
                    <a:noFill/>
                  </a:ln>
                  <a:gradFill>
                    <a:gsLst>
                      <a:gs pos="9231">
                        <a:srgbClr val="FFFFFF"/>
                      </a:gs>
                      <a:gs pos="23590">
                        <a:srgbClr val="FFFFFF"/>
                      </a:gs>
                    </a:gsLst>
                    <a:lin ang="5400000" scaled="0"/>
                  </a:gradFill>
                  <a:effectLst/>
                  <a:uLnTx/>
                  <a:uFillTx/>
                  <a:latin typeface="Segoe UI"/>
                  <a:ea typeface="+mn-ea"/>
                  <a:cs typeface="Segoe UI Semilight" panose="020B0402040204020203" pitchFamily="34" charset="0"/>
                </a:rPr>
                <a:t>Modeling</a:t>
              </a:r>
            </a:p>
          </p:txBody>
        </p:sp>
        <p:sp>
          <p:nvSpPr>
            <p:cNvPr id="8" name="Rectangle 7">
              <a:extLst>
                <a:ext uri="{FF2B5EF4-FFF2-40B4-BE49-F238E27FC236}">
                  <a16:creationId xmlns:a16="http://schemas.microsoft.com/office/drawing/2014/main" id="{AF5A915E-9ABB-4170-9772-C7A331955291}"/>
                </a:ext>
              </a:extLst>
            </p:cNvPr>
            <p:cNvSpPr/>
            <p:nvPr/>
          </p:nvSpPr>
          <p:spPr bwMode="auto">
            <a:xfrm>
              <a:off x="5314357" y="2154549"/>
              <a:ext cx="1375718" cy="756834"/>
            </a:xfrm>
            <a:prstGeom prst="rect">
              <a:avLst/>
            </a:prstGeom>
            <a:solidFill>
              <a:schemeClr val="accent4"/>
            </a:solidFill>
            <a:ln>
              <a:noFill/>
              <a:headEnd type="none" w="med" len="med"/>
              <a:tailEnd type="none" w="med" len="med"/>
            </a:ln>
            <a:effectLst>
              <a:outerShdw blurRad="889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200" b="1" i="0" u="none" strike="noStrike" kern="1200" cap="none" spc="0" normalizeH="0" baseline="0" noProof="0">
                  <a:ln>
                    <a:noFill/>
                  </a:ln>
                  <a:gradFill>
                    <a:gsLst>
                      <a:gs pos="9231">
                        <a:srgbClr val="FFFFFF"/>
                      </a:gs>
                      <a:gs pos="23590">
                        <a:srgbClr val="FFFFFF"/>
                      </a:gs>
                    </a:gsLst>
                    <a:lin ang="5400000" scaled="0"/>
                  </a:gradFill>
                  <a:effectLst/>
                  <a:uLnTx/>
                  <a:uFillTx/>
                  <a:latin typeface="Segoe UI"/>
                  <a:ea typeface="+mn-ea"/>
                  <a:cs typeface="Segoe UI Semilight" panose="020B0402040204020203" pitchFamily="34" charset="0"/>
                </a:rPr>
                <a:t>Business</a:t>
              </a:r>
              <a:br>
                <a:rPr kumimoji="0" lang="en-US" sz="1200" b="1" i="0" u="none" strike="noStrike" kern="1200" cap="none" spc="0" normalizeH="0" baseline="0" noProof="0">
                  <a:ln>
                    <a:noFill/>
                  </a:ln>
                  <a:gradFill>
                    <a:gsLst>
                      <a:gs pos="9231">
                        <a:srgbClr val="FFFFFF"/>
                      </a:gs>
                      <a:gs pos="23590">
                        <a:srgbClr val="FFFFFF"/>
                      </a:gs>
                    </a:gsLst>
                    <a:lin ang="5400000" scaled="0"/>
                  </a:gradFill>
                  <a:effectLst/>
                  <a:uLnTx/>
                  <a:uFillTx/>
                  <a:latin typeface="Segoe UI"/>
                  <a:ea typeface="+mn-ea"/>
                  <a:cs typeface="Segoe UI Semilight" panose="020B0402040204020203" pitchFamily="34" charset="0"/>
                </a:rPr>
              </a:br>
              <a:r>
                <a:rPr kumimoji="0" lang="en-US" sz="1200" b="1" i="0" u="none" strike="noStrike" kern="1200" cap="none" spc="0" normalizeH="0" baseline="0" noProof="0">
                  <a:ln>
                    <a:noFill/>
                  </a:ln>
                  <a:gradFill>
                    <a:gsLst>
                      <a:gs pos="9231">
                        <a:srgbClr val="FFFFFF"/>
                      </a:gs>
                      <a:gs pos="23590">
                        <a:srgbClr val="FFFFFF"/>
                      </a:gs>
                    </a:gsLst>
                    <a:lin ang="5400000" scaled="0"/>
                  </a:gradFill>
                  <a:effectLst/>
                  <a:uLnTx/>
                  <a:uFillTx/>
                  <a:latin typeface="Segoe UI"/>
                  <a:ea typeface="+mn-ea"/>
                  <a:cs typeface="Segoe UI Semilight" panose="020B0402040204020203" pitchFamily="34" charset="0"/>
                </a:rPr>
                <a:t>understanding</a:t>
              </a:r>
            </a:p>
          </p:txBody>
        </p:sp>
        <p:sp>
          <p:nvSpPr>
            <p:cNvPr id="5" name="Rectangle 4">
              <a:extLst>
                <a:ext uri="{FF2B5EF4-FFF2-40B4-BE49-F238E27FC236}">
                  <a16:creationId xmlns:a16="http://schemas.microsoft.com/office/drawing/2014/main" id="{98E75357-F0D2-4C29-B694-90D0F613765F}"/>
                </a:ext>
              </a:extLst>
            </p:cNvPr>
            <p:cNvSpPr/>
            <p:nvPr/>
          </p:nvSpPr>
          <p:spPr bwMode="auto">
            <a:xfrm>
              <a:off x="1978524" y="3050583"/>
              <a:ext cx="1375718" cy="756834"/>
            </a:xfrm>
            <a:prstGeom prst="rect">
              <a:avLst/>
            </a:prstGeom>
            <a:solidFill>
              <a:schemeClr val="bg1">
                <a:lumMod val="95000"/>
              </a:schemeClr>
            </a:solidFill>
            <a:ln w="12700">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102" fontAlgn="base">
                <a:lnSpc>
                  <a:spcPct val="90000"/>
                </a:lnSpc>
                <a:spcBef>
                  <a:spcPts val="1200"/>
                </a:spcBef>
                <a:defRPr/>
              </a:pPr>
              <a:r>
                <a:rPr lang="en-US" sz="1200" b="1">
                  <a:gradFill>
                    <a:gsLst>
                      <a:gs pos="9231">
                        <a:srgbClr val="0078D4"/>
                      </a:gs>
                      <a:gs pos="23590">
                        <a:srgbClr val="0078D4"/>
                      </a:gs>
                    </a:gsLst>
                    <a:lin ang="5400000" scaled="0"/>
                  </a:gradFill>
                  <a:latin typeface="Segoe UI"/>
                  <a:cs typeface="Segoe UI Semilight" panose="020B0402040204020203" pitchFamily="34" charset="0"/>
                </a:rPr>
                <a:t>Business</a:t>
              </a:r>
              <a:br>
                <a:rPr lang="en-US" sz="1200" b="1">
                  <a:gradFill>
                    <a:gsLst>
                      <a:gs pos="9231">
                        <a:srgbClr val="0078D4"/>
                      </a:gs>
                      <a:gs pos="23590">
                        <a:srgbClr val="0078D4"/>
                      </a:gs>
                    </a:gsLst>
                    <a:lin ang="5400000" scaled="0"/>
                  </a:gradFill>
                  <a:latin typeface="Segoe UI"/>
                  <a:cs typeface="Segoe UI Semilight" panose="020B0402040204020203" pitchFamily="34" charset="0"/>
                </a:rPr>
              </a:br>
              <a:r>
                <a:rPr lang="en-US" sz="1200" b="1">
                  <a:gradFill>
                    <a:gsLst>
                      <a:gs pos="9231">
                        <a:srgbClr val="0078D4"/>
                      </a:gs>
                      <a:gs pos="23590">
                        <a:srgbClr val="0078D4"/>
                      </a:gs>
                    </a:gsLst>
                    <a:lin ang="5400000" scaled="0"/>
                  </a:gradFill>
                  <a:latin typeface="Segoe UI"/>
                  <a:cs typeface="Segoe UI Semilight" panose="020B0402040204020203" pitchFamily="34" charset="0"/>
                </a:rPr>
                <a:t>understanding</a:t>
              </a:r>
            </a:p>
          </p:txBody>
        </p:sp>
        <p:sp>
          <p:nvSpPr>
            <p:cNvPr id="12" name="Rectangle 11">
              <a:extLst>
                <a:ext uri="{FF2B5EF4-FFF2-40B4-BE49-F238E27FC236}">
                  <a16:creationId xmlns:a16="http://schemas.microsoft.com/office/drawing/2014/main" id="{F2511AA9-B0A0-45EB-84EF-63EB4E2F64FA}"/>
                </a:ext>
              </a:extLst>
            </p:cNvPr>
            <p:cNvSpPr/>
            <p:nvPr/>
          </p:nvSpPr>
          <p:spPr bwMode="auto">
            <a:xfrm>
              <a:off x="2786293" y="4888109"/>
              <a:ext cx="1886208"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t>Feature </a:t>
              </a:r>
              <a:b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br>
              <a: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t>engineering</a:t>
              </a:r>
            </a:p>
          </p:txBody>
        </p:sp>
        <p:sp>
          <p:nvSpPr>
            <p:cNvPr id="13" name="Rectangle 12">
              <a:extLst>
                <a:ext uri="{FF2B5EF4-FFF2-40B4-BE49-F238E27FC236}">
                  <a16:creationId xmlns:a16="http://schemas.microsoft.com/office/drawing/2014/main" id="{CB9EA556-A87C-4BB8-AC19-D926C518849D}"/>
                </a:ext>
              </a:extLst>
            </p:cNvPr>
            <p:cNvSpPr/>
            <p:nvPr/>
          </p:nvSpPr>
          <p:spPr bwMode="auto">
            <a:xfrm>
              <a:off x="5059112" y="4888109"/>
              <a:ext cx="1886208"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t>Model </a:t>
              </a:r>
              <a:b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br>
              <a: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t>training</a:t>
              </a:r>
            </a:p>
          </p:txBody>
        </p:sp>
        <p:sp>
          <p:nvSpPr>
            <p:cNvPr id="14" name="Rectangle 13">
              <a:extLst>
                <a:ext uri="{FF2B5EF4-FFF2-40B4-BE49-F238E27FC236}">
                  <a16:creationId xmlns:a16="http://schemas.microsoft.com/office/drawing/2014/main" id="{E4CA74E0-DAD8-4036-807D-FBF75269C0C3}"/>
                </a:ext>
              </a:extLst>
            </p:cNvPr>
            <p:cNvSpPr/>
            <p:nvPr/>
          </p:nvSpPr>
          <p:spPr bwMode="auto">
            <a:xfrm>
              <a:off x="7331931" y="4888109"/>
              <a:ext cx="1886208"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t>Model </a:t>
              </a:r>
              <a:b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br>
              <a:r>
                <a:rPr kumimoji="0" lang="en-US" sz="1400" b="1" i="0" u="none" strike="noStrike" kern="1200" cap="none" spc="0" normalizeH="0" baseline="0" noProof="0">
                  <a:ln>
                    <a:noFill/>
                  </a:ln>
                  <a:gradFill>
                    <a:gsLst>
                      <a:gs pos="9231">
                        <a:srgbClr val="0078D4"/>
                      </a:gs>
                      <a:gs pos="23590">
                        <a:srgbClr val="0078D4"/>
                      </a:gs>
                    </a:gsLst>
                    <a:lin ang="5400000" scaled="0"/>
                  </a:gradFill>
                  <a:effectLst/>
                  <a:uLnTx/>
                  <a:uFillTx/>
                  <a:latin typeface="Segoe UI"/>
                  <a:ea typeface="+mn-ea"/>
                  <a:cs typeface="Segoe UI Semilight" panose="020B0402040204020203" pitchFamily="34" charset="0"/>
                </a:rPr>
                <a:t>evaluation</a:t>
              </a:r>
            </a:p>
          </p:txBody>
        </p:sp>
        <p:sp>
          <p:nvSpPr>
            <p:cNvPr id="17" name="Rectangle 16">
              <a:extLst>
                <a:ext uri="{FF2B5EF4-FFF2-40B4-BE49-F238E27FC236}">
                  <a16:creationId xmlns:a16="http://schemas.microsoft.com/office/drawing/2014/main" id="{E65828DA-46EB-4626-B4F4-65BD42DDEF98}"/>
                </a:ext>
              </a:extLst>
            </p:cNvPr>
            <p:cNvSpPr/>
            <p:nvPr/>
          </p:nvSpPr>
          <p:spPr bwMode="auto">
            <a:xfrm>
              <a:off x="2786293" y="5442302"/>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Transform</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Binning</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Temporal</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Text</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Image</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Feature selection</a:t>
              </a:r>
            </a:p>
          </p:txBody>
        </p:sp>
        <p:sp>
          <p:nvSpPr>
            <p:cNvPr id="18" name="Rectangle 17">
              <a:extLst>
                <a:ext uri="{FF2B5EF4-FFF2-40B4-BE49-F238E27FC236}">
                  <a16:creationId xmlns:a16="http://schemas.microsoft.com/office/drawing/2014/main" id="{1F138EE9-1548-4087-9D9A-2482E0892D12}"/>
                </a:ext>
              </a:extLst>
            </p:cNvPr>
            <p:cNvSpPr/>
            <p:nvPr/>
          </p:nvSpPr>
          <p:spPr bwMode="auto">
            <a:xfrm>
              <a:off x="5059112" y="5442302"/>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Algorithms</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Ensemble</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Parameter tuning</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Retaining</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Model management</a:t>
              </a:r>
            </a:p>
          </p:txBody>
        </p:sp>
        <p:sp>
          <p:nvSpPr>
            <p:cNvPr id="19" name="Rectangle 18">
              <a:extLst>
                <a:ext uri="{FF2B5EF4-FFF2-40B4-BE49-F238E27FC236}">
                  <a16:creationId xmlns:a16="http://schemas.microsoft.com/office/drawing/2014/main" id="{F4BB0E89-4F04-4B85-84F8-D0021E46F6B8}"/>
                </a:ext>
              </a:extLst>
            </p:cNvPr>
            <p:cNvSpPr/>
            <p:nvPr/>
          </p:nvSpPr>
          <p:spPr bwMode="auto">
            <a:xfrm>
              <a:off x="7331931" y="5442302"/>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Cross validation</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Model reporting</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A/B testing</a:t>
              </a:r>
            </a:p>
          </p:txBody>
        </p:sp>
        <p:sp>
          <p:nvSpPr>
            <p:cNvPr id="22" name="Rectangle 21">
              <a:extLst>
                <a:ext uri="{FF2B5EF4-FFF2-40B4-BE49-F238E27FC236}">
                  <a16:creationId xmlns:a16="http://schemas.microsoft.com/office/drawing/2014/main" id="{874A183A-B8F3-4B87-8E6E-4D255E1FEFC0}"/>
                </a:ext>
              </a:extLst>
            </p:cNvPr>
            <p:cNvSpPr/>
            <p:nvPr/>
          </p:nvSpPr>
          <p:spPr bwMode="auto">
            <a:xfrm>
              <a:off x="1649884" y="1553589"/>
              <a:ext cx="1886208"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5C2D91"/>
                      </a:gs>
                      <a:gs pos="23590">
                        <a:srgbClr val="5C2D91"/>
                      </a:gs>
                    </a:gsLst>
                    <a:lin ang="5400000" scaled="0"/>
                  </a:gradFill>
                  <a:effectLst/>
                  <a:uLnTx/>
                  <a:uFillTx/>
                  <a:latin typeface="Segoe UI"/>
                  <a:ea typeface="+mn-ea"/>
                  <a:cs typeface="Segoe UI Semilight" panose="020B0402040204020203" pitchFamily="34" charset="0"/>
                </a:rPr>
                <a:t>Data </a:t>
              </a:r>
              <a:br>
                <a:rPr kumimoji="0" lang="en-US" sz="1400" b="1" i="0" u="none" strike="noStrike" kern="1200" cap="none" spc="0" normalizeH="0" baseline="0" noProof="0">
                  <a:ln>
                    <a:noFill/>
                  </a:ln>
                  <a:gradFill>
                    <a:gsLst>
                      <a:gs pos="9231">
                        <a:srgbClr val="5C2D91"/>
                      </a:gs>
                      <a:gs pos="23590">
                        <a:srgbClr val="5C2D91"/>
                      </a:gs>
                    </a:gsLst>
                    <a:lin ang="5400000" scaled="0"/>
                  </a:gradFill>
                  <a:effectLst/>
                  <a:uLnTx/>
                  <a:uFillTx/>
                  <a:latin typeface="Segoe UI"/>
                  <a:ea typeface="+mn-ea"/>
                  <a:cs typeface="Segoe UI Semilight" panose="020B0402040204020203" pitchFamily="34" charset="0"/>
                </a:rPr>
              </a:br>
              <a:r>
                <a:rPr kumimoji="0" lang="en-US" sz="1400" b="1" i="0" u="none" strike="noStrike" kern="1200" cap="none" spc="0" normalizeH="0" baseline="0" noProof="0">
                  <a:ln>
                    <a:noFill/>
                  </a:ln>
                  <a:gradFill>
                    <a:gsLst>
                      <a:gs pos="9231">
                        <a:srgbClr val="5C2D91"/>
                      </a:gs>
                      <a:gs pos="23590">
                        <a:srgbClr val="5C2D91"/>
                      </a:gs>
                    </a:gsLst>
                    <a:lin ang="5400000" scaled="0"/>
                  </a:gradFill>
                  <a:effectLst/>
                  <a:uLnTx/>
                  <a:uFillTx/>
                  <a:latin typeface="Segoe UI"/>
                  <a:ea typeface="+mn-ea"/>
                  <a:cs typeface="Segoe UI Semilight" panose="020B0402040204020203" pitchFamily="34" charset="0"/>
                </a:rPr>
                <a:t>source</a:t>
              </a:r>
            </a:p>
          </p:txBody>
        </p:sp>
        <p:sp>
          <p:nvSpPr>
            <p:cNvPr id="23" name="Rectangle 22">
              <a:extLst>
                <a:ext uri="{FF2B5EF4-FFF2-40B4-BE49-F238E27FC236}">
                  <a16:creationId xmlns:a16="http://schemas.microsoft.com/office/drawing/2014/main" id="{F90A3E6B-9C61-4863-8805-883CB9296493}"/>
                </a:ext>
              </a:extLst>
            </p:cNvPr>
            <p:cNvSpPr/>
            <p:nvPr/>
          </p:nvSpPr>
          <p:spPr bwMode="auto">
            <a:xfrm>
              <a:off x="3922703" y="1553589"/>
              <a:ext cx="1886208"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5C2D91"/>
                      </a:gs>
                      <a:gs pos="23590">
                        <a:srgbClr val="5C2D91"/>
                      </a:gs>
                    </a:gsLst>
                    <a:lin ang="5400000" scaled="0"/>
                  </a:gradFill>
                  <a:effectLst/>
                  <a:uLnTx/>
                  <a:uFillTx/>
                  <a:latin typeface="Segoe UI"/>
                  <a:ea typeface="+mn-ea"/>
                  <a:cs typeface="Segoe UI Semilight" panose="020B0402040204020203" pitchFamily="34" charset="0"/>
                </a:rPr>
                <a:t>Pipeline</a:t>
              </a:r>
            </a:p>
          </p:txBody>
        </p:sp>
        <p:sp>
          <p:nvSpPr>
            <p:cNvPr id="24" name="Rectangle 23">
              <a:extLst>
                <a:ext uri="{FF2B5EF4-FFF2-40B4-BE49-F238E27FC236}">
                  <a16:creationId xmlns:a16="http://schemas.microsoft.com/office/drawing/2014/main" id="{A5E6487E-52E6-4ABE-875A-0473F2D46413}"/>
                </a:ext>
              </a:extLst>
            </p:cNvPr>
            <p:cNvSpPr/>
            <p:nvPr/>
          </p:nvSpPr>
          <p:spPr bwMode="auto">
            <a:xfrm>
              <a:off x="6195522" y="1553589"/>
              <a:ext cx="1886208"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5C2D91"/>
                      </a:gs>
                      <a:gs pos="23590">
                        <a:srgbClr val="5C2D91"/>
                      </a:gs>
                    </a:gsLst>
                    <a:lin ang="5400000" scaled="0"/>
                  </a:gradFill>
                  <a:effectLst/>
                  <a:uLnTx/>
                  <a:uFillTx/>
                  <a:latin typeface="Segoe UI"/>
                  <a:ea typeface="+mn-ea"/>
                  <a:cs typeface="Segoe UI Semilight" panose="020B0402040204020203" pitchFamily="34" charset="0"/>
                </a:rPr>
                <a:t>Environment</a:t>
              </a:r>
            </a:p>
          </p:txBody>
        </p:sp>
        <p:sp>
          <p:nvSpPr>
            <p:cNvPr id="25" name="Rectangle 24">
              <a:extLst>
                <a:ext uri="{FF2B5EF4-FFF2-40B4-BE49-F238E27FC236}">
                  <a16:creationId xmlns:a16="http://schemas.microsoft.com/office/drawing/2014/main" id="{130B6EB7-76F1-4A67-BBC5-B5C2781135EC}"/>
                </a:ext>
              </a:extLst>
            </p:cNvPr>
            <p:cNvSpPr/>
            <p:nvPr/>
          </p:nvSpPr>
          <p:spPr bwMode="auto">
            <a:xfrm>
              <a:off x="1649884" y="-79279"/>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On-premises versus cloud</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Database versus files</a:t>
              </a:r>
            </a:p>
          </p:txBody>
        </p:sp>
        <p:sp>
          <p:nvSpPr>
            <p:cNvPr id="26" name="Rectangle 25">
              <a:extLst>
                <a:ext uri="{FF2B5EF4-FFF2-40B4-BE49-F238E27FC236}">
                  <a16:creationId xmlns:a16="http://schemas.microsoft.com/office/drawing/2014/main" id="{6481D7CE-5A23-4665-92FF-D57A0A154906}"/>
                </a:ext>
              </a:extLst>
            </p:cNvPr>
            <p:cNvSpPr/>
            <p:nvPr/>
          </p:nvSpPr>
          <p:spPr bwMode="auto">
            <a:xfrm>
              <a:off x="3922703" y="-79279"/>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Streaming versus batch</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Low versus high frequency</a:t>
              </a:r>
            </a:p>
          </p:txBody>
        </p:sp>
        <p:sp>
          <p:nvSpPr>
            <p:cNvPr id="27" name="Rectangle 26">
              <a:extLst>
                <a:ext uri="{FF2B5EF4-FFF2-40B4-BE49-F238E27FC236}">
                  <a16:creationId xmlns:a16="http://schemas.microsoft.com/office/drawing/2014/main" id="{C3F8C6CB-9C29-4B6C-B01C-A4528A6E2E01}"/>
                </a:ext>
              </a:extLst>
            </p:cNvPr>
            <p:cNvSpPr/>
            <p:nvPr/>
          </p:nvSpPr>
          <p:spPr bwMode="auto">
            <a:xfrm>
              <a:off x="6195522" y="-79279"/>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On-premises versus cloud</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Database versus </a:t>
              </a:r>
              <a:b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data lake versus …</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Small versus medium </a:t>
              </a:r>
              <a:b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versus big data</a:t>
              </a:r>
            </a:p>
          </p:txBody>
        </p:sp>
        <p:sp>
          <p:nvSpPr>
            <p:cNvPr id="30" name="Rectangle 29">
              <a:extLst>
                <a:ext uri="{FF2B5EF4-FFF2-40B4-BE49-F238E27FC236}">
                  <a16:creationId xmlns:a16="http://schemas.microsoft.com/office/drawing/2014/main" id="{9FD918FD-B61D-4ACE-AC9A-2FDE9BC52722}"/>
                </a:ext>
              </a:extLst>
            </p:cNvPr>
            <p:cNvSpPr/>
            <p:nvPr/>
          </p:nvSpPr>
          <p:spPr bwMode="auto">
            <a:xfrm>
              <a:off x="8360434" y="1553589"/>
              <a:ext cx="2102022" cy="41630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a:ln>
                    <a:noFill/>
                  </a:ln>
                  <a:gradFill>
                    <a:gsLst>
                      <a:gs pos="9231">
                        <a:srgbClr val="5C2D91"/>
                      </a:gs>
                      <a:gs pos="23590">
                        <a:srgbClr val="5C2D91"/>
                      </a:gs>
                    </a:gsLst>
                    <a:lin ang="5400000" scaled="0"/>
                  </a:gradFill>
                  <a:effectLst/>
                  <a:uLnTx/>
                  <a:uFillTx/>
                  <a:latin typeface="Segoe UI"/>
                  <a:ea typeface="+mn-ea"/>
                  <a:cs typeface="Segoe UI Semilight" panose="020B0402040204020203" pitchFamily="34" charset="0"/>
                </a:rPr>
                <a:t>Wrangling, exploration, and cleaning</a:t>
              </a:r>
            </a:p>
          </p:txBody>
        </p:sp>
        <p:sp>
          <p:nvSpPr>
            <p:cNvPr id="31" name="Rectangle 30">
              <a:extLst>
                <a:ext uri="{FF2B5EF4-FFF2-40B4-BE49-F238E27FC236}">
                  <a16:creationId xmlns:a16="http://schemas.microsoft.com/office/drawing/2014/main" id="{9D0D80DD-EEC9-474E-B76C-A534BA30E168}"/>
                </a:ext>
              </a:extLst>
            </p:cNvPr>
            <p:cNvSpPr/>
            <p:nvPr/>
          </p:nvSpPr>
          <p:spPr bwMode="auto">
            <a:xfrm>
              <a:off x="8372499" y="-79279"/>
              <a:ext cx="2077892"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Structured versus unstructured</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Data validation and cleanup</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Visualization</a:t>
              </a:r>
            </a:p>
          </p:txBody>
        </p:sp>
        <p:cxnSp>
          <p:nvCxnSpPr>
            <p:cNvPr id="52" name="Connector: Elbow 51">
              <a:extLst>
                <a:ext uri="{FF2B5EF4-FFF2-40B4-BE49-F238E27FC236}">
                  <a16:creationId xmlns:a16="http://schemas.microsoft.com/office/drawing/2014/main" id="{F42FA73D-2C77-43FD-B5B6-C04538163771}"/>
                </a:ext>
              </a:extLst>
            </p:cNvPr>
            <p:cNvCxnSpPr>
              <a:stCxn id="5" idx="0"/>
              <a:endCxn id="8" idx="1"/>
            </p:cNvCxnSpPr>
            <p:nvPr/>
          </p:nvCxnSpPr>
          <p:spPr>
            <a:xfrm rot="5400000" flipH="1" flipV="1">
              <a:off x="3731562" y="1467788"/>
              <a:ext cx="517617" cy="2647974"/>
            </a:xfrm>
            <a:prstGeom prst="bentConnector2">
              <a:avLst/>
            </a:prstGeom>
            <a:ln>
              <a:solidFill>
                <a:schemeClr val="tx1"/>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8859CB4-09B7-43AB-9859-8D8F638BBB0D}"/>
                </a:ext>
              </a:extLst>
            </p:cNvPr>
            <p:cNvCxnSpPr>
              <a:stCxn id="5" idx="2"/>
              <a:endCxn id="7" idx="1"/>
            </p:cNvCxnSpPr>
            <p:nvPr/>
          </p:nvCxnSpPr>
          <p:spPr>
            <a:xfrm rot="16200000" flipH="1">
              <a:off x="3731562" y="2742238"/>
              <a:ext cx="517617" cy="2647974"/>
            </a:xfrm>
            <a:prstGeom prst="bentConnector2">
              <a:avLst/>
            </a:prstGeom>
            <a:ln>
              <a:solidFill>
                <a:schemeClr val="tx1"/>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477BB9-84F6-43CB-B2B4-0F1DE3C17DBE}"/>
                </a:ext>
              </a:extLst>
            </p:cNvPr>
            <p:cNvCxnSpPr>
              <a:stCxn id="8" idx="3"/>
              <a:endCxn id="9" idx="0"/>
            </p:cNvCxnSpPr>
            <p:nvPr/>
          </p:nvCxnSpPr>
          <p:spPr>
            <a:xfrm>
              <a:off x="6690075" y="2532966"/>
              <a:ext cx="2647974" cy="517617"/>
            </a:xfrm>
            <a:prstGeom prst="bentConnector2">
              <a:avLst/>
            </a:prstGeom>
            <a:ln>
              <a:solidFill>
                <a:schemeClr val="tx1"/>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DE7ED7F-107E-4CCB-B1F5-A74A6CA11702}"/>
                </a:ext>
              </a:extLst>
            </p:cNvPr>
            <p:cNvCxnSpPr>
              <a:stCxn id="7" idx="3"/>
              <a:endCxn id="9" idx="2"/>
            </p:cNvCxnSpPr>
            <p:nvPr/>
          </p:nvCxnSpPr>
          <p:spPr>
            <a:xfrm flipV="1">
              <a:off x="6690075" y="3807417"/>
              <a:ext cx="2647974" cy="517617"/>
            </a:xfrm>
            <a:prstGeom prst="bentConnector2">
              <a:avLst/>
            </a:prstGeom>
            <a:ln>
              <a:solidFill>
                <a:schemeClr val="tx1"/>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EEC800F-C2C9-4C57-9E1C-9698EDDA1FE6}"/>
                </a:ext>
              </a:extLst>
            </p:cNvPr>
            <p:cNvCxnSpPr>
              <a:stCxn id="8" idx="2"/>
              <a:endCxn id="7" idx="0"/>
            </p:cNvCxnSpPr>
            <p:nvPr/>
          </p:nvCxnSpPr>
          <p:spPr>
            <a:xfrm>
              <a:off x="6002216" y="2911383"/>
              <a:ext cx="0" cy="1035234"/>
            </a:xfrm>
            <a:prstGeom prst="straightConnector1">
              <a:avLst/>
            </a:prstGeom>
            <a:ln>
              <a:solidFill>
                <a:schemeClr val="tx1"/>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C89057-1AD1-4DB0-9900-5497EC5628B5}"/>
                </a:ext>
              </a:extLst>
            </p:cNvPr>
            <p:cNvCxnSpPr>
              <a:cxnSpLocks/>
            </p:cNvCxnSpPr>
            <p:nvPr/>
          </p:nvCxnSpPr>
          <p:spPr>
            <a:xfrm>
              <a:off x="1363030" y="3429000"/>
              <a:ext cx="573708" cy="0"/>
            </a:xfrm>
            <a:prstGeom prst="straightConnector1">
              <a:avLst/>
            </a:prstGeom>
            <a:ln>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EB981EB-3760-4815-BB7F-BFFD4780DD76}"/>
                </a:ext>
              </a:extLst>
            </p:cNvPr>
            <p:cNvSpPr/>
            <p:nvPr/>
          </p:nvSpPr>
          <p:spPr bwMode="auto">
            <a:xfrm>
              <a:off x="10450391" y="4444233"/>
              <a:ext cx="1354138" cy="789952"/>
            </a:xfrm>
            <a:prstGeom prst="rect">
              <a:avLst/>
            </a:prstGeom>
            <a:solidFill>
              <a:schemeClr val="bg1">
                <a:lumMod val="95000"/>
              </a:schemeClr>
            </a:solidFill>
            <a:ln w="12700">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102" fontAlgn="base">
                <a:lnSpc>
                  <a:spcPct val="90000"/>
                </a:lnSpc>
                <a:spcBef>
                  <a:spcPts val="1200"/>
                </a:spcBef>
              </a:pPr>
              <a:r>
                <a:rPr lang="en-US" sz="1200" b="1">
                  <a:gradFill>
                    <a:gsLst>
                      <a:gs pos="9231">
                        <a:srgbClr val="0078D4"/>
                      </a:gs>
                      <a:gs pos="23590">
                        <a:srgbClr val="0078D4"/>
                      </a:gs>
                    </a:gsLst>
                    <a:lin ang="5400000" scaled="0"/>
                  </a:gradFill>
                  <a:latin typeface="Segoe UI"/>
                  <a:cs typeface="Segoe UI Semilight" panose="020B0402040204020203" pitchFamily="34" charset="0"/>
                </a:rPr>
                <a:t>Scoring, performance monitoring, etc.</a:t>
              </a:r>
            </a:p>
          </p:txBody>
        </p:sp>
        <p:grpSp>
          <p:nvGrpSpPr>
            <p:cNvPr id="67" name="Group 66">
              <a:extLst>
                <a:ext uri="{FF2B5EF4-FFF2-40B4-BE49-F238E27FC236}">
                  <a16:creationId xmlns:a16="http://schemas.microsoft.com/office/drawing/2014/main" id="{C603E169-D6A7-4DE6-BB73-D3EB313BA012}"/>
                </a:ext>
              </a:extLst>
            </p:cNvPr>
            <p:cNvGrpSpPr/>
            <p:nvPr/>
          </p:nvGrpSpPr>
          <p:grpSpPr>
            <a:xfrm>
              <a:off x="10894183" y="4046641"/>
              <a:ext cx="466554" cy="466554"/>
              <a:chOff x="11190647" y="3807416"/>
              <a:chExt cx="837482" cy="837482"/>
            </a:xfrm>
          </p:grpSpPr>
          <p:sp>
            <p:nvSpPr>
              <p:cNvPr id="65" name="Oval 64">
                <a:extLst>
                  <a:ext uri="{FF2B5EF4-FFF2-40B4-BE49-F238E27FC236}">
                    <a16:creationId xmlns:a16="http://schemas.microsoft.com/office/drawing/2014/main" id="{353109A5-FE46-474A-BA8B-26F71F834385}"/>
                  </a:ext>
                </a:extLst>
              </p:cNvPr>
              <p:cNvSpPr/>
              <p:nvPr/>
            </p:nvSpPr>
            <p:spPr bwMode="auto">
              <a:xfrm>
                <a:off x="11190647" y="3807416"/>
                <a:ext cx="837482" cy="837482"/>
              </a:xfrm>
              <a:prstGeom prst="ellipse">
                <a:avLst/>
              </a:prstGeom>
              <a:solidFill>
                <a:schemeClr val="bg1"/>
              </a:solidFill>
              <a:ln w="12700">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1200"/>
                  </a:spcBef>
                  <a:spcAft>
                    <a:spcPts val="0"/>
                  </a:spcAft>
                  <a:buClrTx/>
                  <a:buSzTx/>
                  <a:buFontTx/>
                  <a:buNone/>
                  <a:tabLst/>
                  <a:defRPr/>
                </a:pPr>
                <a:endParaRPr kumimoji="0" lang="en-US" sz="2400" b="1" i="0" u="none" strike="noStrike" kern="1200" cap="none" spc="0" normalizeH="0" baseline="0" noProof="0" err="1">
                  <a:ln>
                    <a:noFill/>
                  </a:ln>
                  <a:gradFill>
                    <a:gsLst>
                      <a:gs pos="9231">
                        <a:srgbClr val="FFFFFF"/>
                      </a:gs>
                      <a:gs pos="2359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6" name="Processing_E9F5">
                <a:extLst>
                  <a:ext uri="{FF2B5EF4-FFF2-40B4-BE49-F238E27FC236}">
                    <a16:creationId xmlns:a16="http://schemas.microsoft.com/office/drawing/2014/main" id="{6700D96F-3215-4A4D-9EA5-2FA938F79713}"/>
                  </a:ext>
                </a:extLst>
              </p:cNvPr>
              <p:cNvSpPr>
                <a:spLocks noChangeAspect="1" noEditPoints="1"/>
              </p:cNvSpPr>
              <p:nvPr/>
            </p:nvSpPr>
            <p:spPr bwMode="auto">
              <a:xfrm>
                <a:off x="11343768" y="3994820"/>
                <a:ext cx="531240" cy="46267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9E6E2142-56D8-4BB7-95F4-53EC4AC42791}"/>
                </a:ext>
              </a:extLst>
            </p:cNvPr>
            <p:cNvSpPr/>
            <p:nvPr/>
          </p:nvSpPr>
          <p:spPr bwMode="auto">
            <a:xfrm>
              <a:off x="10184355" y="5406964"/>
              <a:ext cx="1886208" cy="1535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Intelligent applications</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Web services</a:t>
              </a:r>
            </a:p>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Model store</a:t>
              </a:r>
            </a:p>
          </p:txBody>
        </p:sp>
        <p:cxnSp>
          <p:nvCxnSpPr>
            <p:cNvPr id="72" name="Connector: Elbow 71">
              <a:extLst>
                <a:ext uri="{FF2B5EF4-FFF2-40B4-BE49-F238E27FC236}">
                  <a16:creationId xmlns:a16="http://schemas.microsoft.com/office/drawing/2014/main" id="{79C87919-CBA6-4C8B-9FBD-C247C35180A6}"/>
                </a:ext>
              </a:extLst>
            </p:cNvPr>
            <p:cNvCxnSpPr>
              <a:cxnSpLocks/>
              <a:endCxn id="65" idx="0"/>
            </p:cNvCxnSpPr>
            <p:nvPr/>
          </p:nvCxnSpPr>
          <p:spPr>
            <a:xfrm>
              <a:off x="10025908" y="3618327"/>
              <a:ext cx="1101552" cy="428314"/>
            </a:xfrm>
            <a:prstGeom prst="bentConnector2">
              <a:avLst/>
            </a:prstGeom>
            <a:ln>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2CC8A2A7-0A2B-4553-8014-D781AF46ECFE}"/>
                </a:ext>
              </a:extLst>
            </p:cNvPr>
            <p:cNvCxnSpPr>
              <a:cxnSpLocks/>
            </p:cNvCxnSpPr>
            <p:nvPr/>
          </p:nvCxnSpPr>
          <p:spPr>
            <a:xfrm flipV="1">
              <a:off x="10025908" y="2808655"/>
              <a:ext cx="1101552" cy="428314"/>
            </a:xfrm>
            <a:prstGeom prst="bentConnector2">
              <a:avLst/>
            </a:prstGeom>
            <a:ln>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3C224A2-9F1F-4568-B8E0-6891BE2DA02D}"/>
                </a:ext>
              </a:extLst>
            </p:cNvPr>
            <p:cNvSpPr/>
            <p:nvPr/>
          </p:nvSpPr>
          <p:spPr bwMode="auto">
            <a:xfrm>
              <a:off x="8650190" y="3050583"/>
              <a:ext cx="1375718" cy="756834"/>
            </a:xfrm>
            <a:prstGeom prst="rect">
              <a:avLst/>
            </a:prstGeom>
            <a:solidFill>
              <a:schemeClr val="bg1">
                <a:lumMod val="95000"/>
              </a:schemeClr>
            </a:solidFill>
            <a:ln w="12700">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102" fontAlgn="base">
                <a:lnSpc>
                  <a:spcPct val="90000"/>
                </a:lnSpc>
                <a:spcBef>
                  <a:spcPts val="1200"/>
                </a:spcBef>
              </a:pPr>
              <a:r>
                <a:rPr lang="en-US" sz="1200" b="1">
                  <a:gradFill>
                    <a:gsLst>
                      <a:gs pos="9231">
                        <a:srgbClr val="0078D4"/>
                      </a:gs>
                      <a:gs pos="23590">
                        <a:srgbClr val="0078D4"/>
                      </a:gs>
                    </a:gsLst>
                    <a:lin ang="5400000" scaled="0"/>
                  </a:gradFill>
                  <a:latin typeface="Segoe UI"/>
                  <a:cs typeface="Segoe UI Semilight" panose="020B0402040204020203" pitchFamily="34" charset="0"/>
                </a:rPr>
                <a:t>Data </a:t>
              </a:r>
              <a:br>
                <a:rPr lang="en-US" sz="1200" b="1">
                  <a:gradFill>
                    <a:gsLst>
                      <a:gs pos="9231">
                        <a:srgbClr val="0078D4"/>
                      </a:gs>
                      <a:gs pos="23590">
                        <a:srgbClr val="0078D4"/>
                      </a:gs>
                    </a:gsLst>
                    <a:lin ang="5400000" scaled="0"/>
                  </a:gradFill>
                  <a:latin typeface="Segoe UI"/>
                  <a:cs typeface="Segoe UI Semilight" panose="020B0402040204020203" pitchFamily="34" charset="0"/>
                </a:rPr>
              </a:br>
              <a:r>
                <a:rPr lang="en-US" sz="1200" b="1">
                  <a:gradFill>
                    <a:gsLst>
                      <a:gs pos="9231">
                        <a:srgbClr val="0078D4"/>
                      </a:gs>
                      <a:gs pos="23590">
                        <a:srgbClr val="0078D4"/>
                      </a:gs>
                    </a:gsLst>
                    <a:lin ang="5400000" scaled="0"/>
                  </a:gradFill>
                  <a:latin typeface="Segoe UI"/>
                  <a:cs typeface="Segoe UI Semilight" panose="020B0402040204020203" pitchFamily="34" charset="0"/>
                </a:rPr>
                <a:t>acquisition and understanding</a:t>
              </a:r>
            </a:p>
          </p:txBody>
        </p:sp>
        <p:sp>
          <p:nvSpPr>
            <p:cNvPr id="74" name="Rectangle 73">
              <a:extLst>
                <a:ext uri="{FF2B5EF4-FFF2-40B4-BE49-F238E27FC236}">
                  <a16:creationId xmlns:a16="http://schemas.microsoft.com/office/drawing/2014/main" id="{4F5CE3D9-1584-4B53-B999-5D0AEDC9A132}"/>
                </a:ext>
              </a:extLst>
            </p:cNvPr>
            <p:cNvSpPr/>
            <p:nvPr/>
          </p:nvSpPr>
          <p:spPr bwMode="auto">
            <a:xfrm>
              <a:off x="10450391" y="2346960"/>
              <a:ext cx="1354138" cy="479954"/>
            </a:xfrm>
            <a:prstGeom prst="rect">
              <a:avLst/>
            </a:prstGeom>
            <a:solidFill>
              <a:schemeClr val="tx1"/>
            </a:solidFill>
            <a:ln>
              <a:noFill/>
              <a:headEnd type="none" w="med" len="med"/>
              <a:tailEnd type="none" w="med" len="med"/>
            </a:ln>
            <a:effectLst>
              <a:outerShdw blurRad="889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ts val="0"/>
                </a:spcAft>
                <a:buClrTx/>
                <a:buSzTx/>
                <a:buFontTx/>
                <a:buNone/>
                <a:tabLst/>
                <a:defRPr/>
              </a:pPr>
              <a:r>
                <a:rPr kumimoji="0" lang="en-US" sz="1200" b="1" i="0" u="none" strike="noStrike" kern="1200" cap="none" spc="0" normalizeH="0" baseline="0" noProof="0">
                  <a:ln>
                    <a:noFill/>
                  </a:ln>
                  <a:gradFill>
                    <a:gsLst>
                      <a:gs pos="9231">
                        <a:srgbClr val="FFFFFF"/>
                      </a:gs>
                      <a:gs pos="23590">
                        <a:srgbClr val="FFFFFF"/>
                      </a:gs>
                    </a:gsLst>
                    <a:lin ang="5400000" scaled="0"/>
                  </a:gradFill>
                  <a:effectLst/>
                  <a:uLnTx/>
                  <a:uFillTx/>
                  <a:latin typeface="Segoe UI"/>
                  <a:ea typeface="+mn-ea"/>
                  <a:cs typeface="Segoe UI Semilight" panose="020B0402040204020203" pitchFamily="34" charset="0"/>
                </a:rPr>
                <a:t>End</a:t>
              </a:r>
            </a:p>
          </p:txBody>
        </p:sp>
        <p:sp>
          <p:nvSpPr>
            <p:cNvPr id="75" name="Rectangle 74">
              <a:extLst>
                <a:ext uri="{FF2B5EF4-FFF2-40B4-BE49-F238E27FC236}">
                  <a16:creationId xmlns:a16="http://schemas.microsoft.com/office/drawing/2014/main" id="{D40D116A-8868-4B8B-89BD-2567B18A8E59}"/>
                </a:ext>
              </a:extLst>
            </p:cNvPr>
            <p:cNvSpPr/>
            <p:nvPr/>
          </p:nvSpPr>
          <p:spPr bwMode="auto">
            <a:xfrm>
              <a:off x="10217341" y="3092772"/>
              <a:ext cx="762144" cy="276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Customer </a:t>
              </a:r>
              <a:b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acceptance</a:t>
              </a:r>
            </a:p>
          </p:txBody>
        </p:sp>
        <p:grpSp>
          <p:nvGrpSpPr>
            <p:cNvPr id="85" name="Group 84">
              <a:extLst>
                <a:ext uri="{FF2B5EF4-FFF2-40B4-BE49-F238E27FC236}">
                  <a16:creationId xmlns:a16="http://schemas.microsoft.com/office/drawing/2014/main" id="{3B92EB94-D836-4B8D-ACEE-2195B60B066E}"/>
                </a:ext>
              </a:extLst>
            </p:cNvPr>
            <p:cNvGrpSpPr/>
            <p:nvPr/>
          </p:nvGrpSpPr>
          <p:grpSpPr>
            <a:xfrm>
              <a:off x="5768939" y="3195723"/>
              <a:ext cx="466554" cy="466554"/>
              <a:chOff x="5862723" y="3195723"/>
              <a:chExt cx="466554" cy="466554"/>
            </a:xfrm>
          </p:grpSpPr>
          <p:sp>
            <p:nvSpPr>
              <p:cNvPr id="77" name="Oval 76">
                <a:extLst>
                  <a:ext uri="{FF2B5EF4-FFF2-40B4-BE49-F238E27FC236}">
                    <a16:creationId xmlns:a16="http://schemas.microsoft.com/office/drawing/2014/main" id="{3B039464-E1AD-4453-B5E6-CF5085CF0DC4}"/>
                  </a:ext>
                </a:extLst>
              </p:cNvPr>
              <p:cNvSpPr/>
              <p:nvPr/>
            </p:nvSpPr>
            <p:spPr bwMode="auto">
              <a:xfrm>
                <a:off x="5862723" y="3195723"/>
                <a:ext cx="466554" cy="466554"/>
              </a:xfrm>
              <a:prstGeom prst="ellipse">
                <a:avLst/>
              </a:prstGeom>
              <a:solidFill>
                <a:schemeClr val="bg1"/>
              </a:solidFill>
              <a:ln w="12700">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1200"/>
                  </a:spcBef>
                  <a:spcAft>
                    <a:spcPts val="0"/>
                  </a:spcAft>
                  <a:buClrTx/>
                  <a:buSzTx/>
                  <a:buFontTx/>
                  <a:buNone/>
                  <a:tabLst/>
                  <a:defRPr/>
                </a:pPr>
                <a:endParaRPr kumimoji="0" lang="en-US" sz="2400" b="1" i="0" u="none" strike="noStrike" kern="1200" cap="none" spc="0" normalizeH="0" baseline="0" noProof="0" err="1">
                  <a:ln>
                    <a:noFill/>
                  </a:ln>
                  <a:gradFill>
                    <a:gsLst>
                      <a:gs pos="9231">
                        <a:srgbClr val="FFFFFF"/>
                      </a:gs>
                      <a:gs pos="2359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79" name="Beaker_F196">
                <a:extLst>
                  <a:ext uri="{FF2B5EF4-FFF2-40B4-BE49-F238E27FC236}">
                    <a16:creationId xmlns:a16="http://schemas.microsoft.com/office/drawing/2014/main" id="{903BA065-DBBA-45BC-9F31-C2A9CF18BC59}"/>
                  </a:ext>
                </a:extLst>
              </p:cNvPr>
              <p:cNvSpPr>
                <a:spLocks noChangeAspect="1" noEditPoints="1"/>
              </p:cNvSpPr>
              <p:nvPr/>
            </p:nvSpPr>
            <p:spPr bwMode="auto">
              <a:xfrm>
                <a:off x="5987649" y="3303807"/>
                <a:ext cx="216702" cy="25038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E3E9DABB-775F-4053-8856-110B020D748F}"/>
                </a:ext>
              </a:extLst>
            </p:cNvPr>
            <p:cNvGrpSpPr/>
            <p:nvPr/>
          </p:nvGrpSpPr>
          <p:grpSpPr>
            <a:xfrm>
              <a:off x="6379219" y="3195723"/>
              <a:ext cx="466554" cy="466554"/>
              <a:chOff x="6473003" y="3195723"/>
              <a:chExt cx="466554" cy="466554"/>
            </a:xfrm>
          </p:grpSpPr>
          <p:sp>
            <p:nvSpPr>
              <p:cNvPr id="80" name="Oval 79">
                <a:extLst>
                  <a:ext uri="{FF2B5EF4-FFF2-40B4-BE49-F238E27FC236}">
                    <a16:creationId xmlns:a16="http://schemas.microsoft.com/office/drawing/2014/main" id="{BA019FF7-7FFB-4A51-9589-024B7339735F}"/>
                  </a:ext>
                </a:extLst>
              </p:cNvPr>
              <p:cNvSpPr/>
              <p:nvPr/>
            </p:nvSpPr>
            <p:spPr bwMode="auto">
              <a:xfrm>
                <a:off x="6473003" y="3195723"/>
                <a:ext cx="466554" cy="466554"/>
              </a:xfrm>
              <a:prstGeom prst="ellipse">
                <a:avLst/>
              </a:prstGeom>
              <a:solidFill>
                <a:schemeClr val="bg1"/>
              </a:solidFill>
              <a:ln w="12700">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1200"/>
                  </a:spcBef>
                  <a:spcAft>
                    <a:spcPts val="0"/>
                  </a:spcAft>
                  <a:buClrTx/>
                  <a:buSzTx/>
                  <a:buFontTx/>
                  <a:buNone/>
                  <a:tabLst/>
                  <a:defRPr/>
                </a:pPr>
                <a:endParaRPr kumimoji="0" lang="en-US" sz="2400" b="1" i="0" u="none" strike="noStrike" kern="1200" cap="none" spc="0" normalizeH="0" baseline="0" noProof="0" err="1">
                  <a:ln>
                    <a:noFill/>
                  </a:ln>
                  <a:gradFill>
                    <a:gsLst>
                      <a:gs pos="9231">
                        <a:srgbClr val="FFFFFF"/>
                      </a:gs>
                      <a:gs pos="2359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8" name="Database_EFC7">
                <a:extLst>
                  <a:ext uri="{FF2B5EF4-FFF2-40B4-BE49-F238E27FC236}">
                    <a16:creationId xmlns:a16="http://schemas.microsoft.com/office/drawing/2014/main" id="{161172A8-095D-4026-AFDE-310766F23840}"/>
                  </a:ext>
                </a:extLst>
              </p:cNvPr>
              <p:cNvSpPr>
                <a:spLocks noChangeAspect="1" noEditPoints="1"/>
              </p:cNvSpPr>
              <p:nvPr/>
            </p:nvSpPr>
            <p:spPr bwMode="auto">
              <a:xfrm>
                <a:off x="6603690" y="3295650"/>
                <a:ext cx="205180" cy="2667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442F9668-B51F-405E-9818-ED63E5797601}"/>
                </a:ext>
              </a:extLst>
            </p:cNvPr>
            <p:cNvGrpSpPr/>
            <p:nvPr/>
          </p:nvGrpSpPr>
          <p:grpSpPr>
            <a:xfrm>
              <a:off x="5158659" y="3195723"/>
              <a:ext cx="466554" cy="466554"/>
              <a:chOff x="5252443" y="3195723"/>
              <a:chExt cx="466554" cy="466554"/>
            </a:xfrm>
          </p:grpSpPr>
          <p:sp>
            <p:nvSpPr>
              <p:cNvPr id="82" name="Oval 81">
                <a:extLst>
                  <a:ext uri="{FF2B5EF4-FFF2-40B4-BE49-F238E27FC236}">
                    <a16:creationId xmlns:a16="http://schemas.microsoft.com/office/drawing/2014/main" id="{4F81C1A0-1F40-4246-B105-6A9DEC48C2DC}"/>
                  </a:ext>
                </a:extLst>
              </p:cNvPr>
              <p:cNvSpPr/>
              <p:nvPr/>
            </p:nvSpPr>
            <p:spPr bwMode="auto">
              <a:xfrm>
                <a:off x="5252443" y="3195723"/>
                <a:ext cx="466554" cy="466554"/>
              </a:xfrm>
              <a:prstGeom prst="ellipse">
                <a:avLst/>
              </a:prstGeom>
              <a:solidFill>
                <a:schemeClr val="bg1"/>
              </a:solidFill>
              <a:ln w="12700">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1200"/>
                  </a:spcBef>
                  <a:spcAft>
                    <a:spcPts val="0"/>
                  </a:spcAft>
                  <a:buClrTx/>
                  <a:buSzTx/>
                  <a:buFontTx/>
                  <a:buNone/>
                  <a:tabLst/>
                  <a:defRPr/>
                </a:pPr>
                <a:endParaRPr kumimoji="0" lang="en-US" sz="2400" b="1" i="0" u="none" strike="noStrike" kern="1200" cap="none" spc="0" normalizeH="0" baseline="0" noProof="0" err="1">
                  <a:ln>
                    <a:noFill/>
                  </a:ln>
                  <a:gradFill>
                    <a:gsLst>
                      <a:gs pos="9231">
                        <a:srgbClr val="FFFFFF"/>
                      </a:gs>
                      <a:gs pos="2359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9" name="light">
                <a:extLst>
                  <a:ext uri="{FF2B5EF4-FFF2-40B4-BE49-F238E27FC236}">
                    <a16:creationId xmlns:a16="http://schemas.microsoft.com/office/drawing/2014/main" id="{DFAFE7BE-1C3A-4472-9CB2-4EA3F04291B8}"/>
                  </a:ext>
                </a:extLst>
              </p:cNvPr>
              <p:cNvSpPr>
                <a:spLocks noChangeAspect="1" noEditPoints="1"/>
              </p:cNvSpPr>
              <p:nvPr/>
            </p:nvSpPr>
            <p:spPr bwMode="auto">
              <a:xfrm>
                <a:off x="5398323" y="3299245"/>
                <a:ext cx="174794" cy="259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93" name="Straight Connector 92">
              <a:extLst>
                <a:ext uri="{FF2B5EF4-FFF2-40B4-BE49-F238E27FC236}">
                  <a16:creationId xmlns:a16="http://schemas.microsoft.com/office/drawing/2014/main" id="{C457FA67-3C9F-441B-BA18-610AFC9C6E10}"/>
                </a:ext>
              </a:extLst>
            </p:cNvPr>
            <p:cNvCxnSpPr>
              <a:stCxn id="24" idx="2"/>
            </p:cNvCxnSpPr>
            <p:nvPr/>
          </p:nvCxnSpPr>
          <p:spPr>
            <a:xfrm>
              <a:off x="7138626" y="1969892"/>
              <a:ext cx="0" cy="377068"/>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F2F8D35-F68D-4D6C-880D-7A811D2F651B}"/>
                </a:ext>
              </a:extLst>
            </p:cNvPr>
            <p:cNvCxnSpPr>
              <a:stCxn id="23" idx="2"/>
            </p:cNvCxnSpPr>
            <p:nvPr/>
          </p:nvCxnSpPr>
          <p:spPr>
            <a:xfrm>
              <a:off x="4865807" y="1969892"/>
              <a:ext cx="0" cy="377068"/>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290231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571494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5400960" y="971613"/>
            <a:ext cx="1688267" cy="2797178"/>
          </a:xfrm>
          <a:prstGeom prst="rect">
            <a:avLst/>
          </a:prstGeom>
          <a:solidFill>
            <a:srgbClr val="F2F2F2">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B426B39E-BECA-4AC0-8317-CCF133CB6D43}"/>
              </a:ext>
            </a:extLst>
          </p:cNvPr>
          <p:cNvSpPr/>
          <p:nvPr/>
        </p:nvSpPr>
        <p:spPr>
          <a:xfrm>
            <a:off x="940094" y="2716498"/>
            <a:ext cx="10311813" cy="1425005"/>
          </a:xfrm>
          <a:prstGeom prst="rect">
            <a:avLst/>
          </a:prstGeom>
        </p:spPr>
        <p:txBody>
          <a:bodyPr wrap="square">
            <a:spAutoFit/>
          </a:bodyPr>
          <a:lstStyle/>
          <a:p>
            <a:pPr marL="117475" indent="-117475" defTabSz="914287">
              <a:lnSpc>
                <a:spcPct val="90000"/>
              </a:lnSpc>
              <a:spcBef>
                <a:spcPct val="0"/>
              </a:spcBef>
              <a:spcAft>
                <a:spcPts val="600"/>
              </a:spcAft>
              <a:defRPr/>
            </a:pPr>
            <a:r>
              <a:rPr lang="en-US" sz="3200" kern="0">
                <a:ln w="3175">
                  <a:noFill/>
                </a:ln>
                <a:gradFill>
                  <a:gsLst>
                    <a:gs pos="35897">
                      <a:schemeClr val="tx1"/>
                    </a:gs>
                    <a:gs pos="59000">
                      <a:schemeClr val="tx1"/>
                    </a:gs>
                  </a:gsLst>
                  <a:lin ang="0" scaled="0"/>
                </a:gradFill>
                <a:latin typeface="Segoe UI Light" panose="020B0502040204020203" pitchFamily="34" charset="0"/>
                <a:cs typeface="Segoe UI Light" panose="020B0502040204020203" pitchFamily="34" charset="0"/>
              </a:rPr>
              <a:t>“The most critical next step in our pursuit of AI is to agree on an </a:t>
            </a:r>
            <a:r>
              <a:rPr lang="en-US" sz="3200" kern="0">
                <a:ln w="3175">
                  <a:noFill/>
                </a:ln>
                <a:gradFill>
                  <a:gsLst>
                    <a:gs pos="35897">
                      <a:schemeClr val="accent1"/>
                    </a:gs>
                    <a:gs pos="59000">
                      <a:schemeClr val="accent1"/>
                    </a:gs>
                  </a:gsLst>
                  <a:lin ang="0" scaled="0"/>
                </a:gradFill>
                <a:latin typeface="Segoe UI Light" panose="020B0502040204020203" pitchFamily="34" charset="0"/>
                <a:cs typeface="Segoe UI Light" panose="020B0502040204020203" pitchFamily="34" charset="0"/>
              </a:rPr>
              <a:t>ethical and empathic framework </a:t>
            </a:r>
            <a:r>
              <a:rPr lang="en-US" sz="3200" kern="0">
                <a:ln w="3175">
                  <a:noFill/>
                </a:ln>
                <a:gradFill>
                  <a:gsLst>
                    <a:gs pos="35897">
                      <a:schemeClr val="tx1"/>
                    </a:gs>
                    <a:gs pos="59000">
                      <a:schemeClr val="tx1"/>
                    </a:gs>
                  </a:gsLst>
                  <a:lin ang="0" scaled="0"/>
                </a:gradFill>
                <a:latin typeface="Segoe UI Light" panose="020B0502040204020203" pitchFamily="34" charset="0"/>
                <a:cs typeface="Segoe UI Light" panose="020B0502040204020203" pitchFamily="34" charset="0"/>
              </a:rPr>
              <a:t>for its design.”</a:t>
            </a:r>
          </a:p>
          <a:p>
            <a:pPr marL="117475" marR="0" lvl="0" algn="l" defTabSz="914225" rtl="0" eaLnBrk="1" fontAlgn="auto" latinLnBrk="0" hangingPunct="1">
              <a:lnSpc>
                <a:spcPct val="100000"/>
              </a:lnSpc>
              <a:spcBef>
                <a:spcPts val="0"/>
              </a:spcBef>
              <a:spcAft>
                <a:spcPts val="600"/>
              </a:spcAft>
              <a:buClrTx/>
              <a:buSzTx/>
              <a:buFontTx/>
              <a:buNone/>
              <a:tabLst/>
              <a:defRPr/>
            </a:pPr>
            <a:r>
              <a:rPr lang="en-US" sz="2400">
                <a:gradFill>
                  <a:gsLst>
                    <a:gs pos="35897">
                      <a:schemeClr val="tx1"/>
                    </a:gs>
                    <a:gs pos="59000">
                      <a:schemeClr val="tx1"/>
                    </a:gs>
                  </a:gsLst>
                  <a:lin ang="0" scaled="0"/>
                </a:gradFill>
                <a:latin typeface="Segoe UI Semilight" panose="020B0402040204020203" pitchFamily="34" charset="0"/>
                <a:cs typeface="Segoe UI Semilight" panose="020B0402040204020203" pitchFamily="34" charset="0"/>
              </a:rPr>
              <a:t>—Satya Nadella</a:t>
            </a:r>
            <a:endParaRPr kumimoji="0" lang="en-US" sz="2400" b="0" i="0" u="none" strike="noStrike" kern="0" cap="none" spc="0" normalizeH="0" baseline="0" noProof="0">
              <a:ln>
                <a:noFill/>
              </a:ln>
              <a:gradFill>
                <a:gsLst>
                  <a:gs pos="35897">
                    <a:schemeClr val="tx1"/>
                  </a:gs>
                  <a:gs pos="59000">
                    <a:schemeClr val="tx1"/>
                  </a:gs>
                </a:gsLst>
                <a:lin ang="0" scaled="0"/>
              </a:gradFill>
              <a:effectLst/>
              <a:uLnTx/>
              <a:uFillTx/>
              <a:latin typeface="Segoe UI Semilight" panose="020B0402040204020203" pitchFamily="34" charset="0"/>
              <a:cs typeface="Segoe UI Semilight" panose="020B0402040204020203" pitchFamily="34" charset="0"/>
            </a:endParaRPr>
          </a:p>
        </p:txBody>
      </p:sp>
    </p:spTree>
    <p:custDataLst>
      <p:tags r:id="rId1"/>
    </p:custDataLst>
    <p:extLst>
      <p:ext uri="{BB962C8B-B14F-4D97-AF65-F5344CB8AC3E}">
        <p14:creationId xmlns:p14="http://schemas.microsoft.com/office/powerpoint/2010/main" val="198812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42" presetClass="path" presetSubtype="0" decel="100000" fill="hold" grpId="1" nodeType="withEffect">
                                  <p:stCondLst>
                                    <p:cond delay="400"/>
                                  </p:stCondLst>
                                  <p:childTnLst>
                                    <p:animMotion origin="layout" path="M 0 0 L -0.05911 0.00116 " pathEditMode="relative" rAng="0" ptsTypes="AA">
                                      <p:cBhvr>
                                        <p:cTn id="12" dur="500" spd="-100000" fill="hold"/>
                                        <p:tgtEl>
                                          <p:spTgt spid="7"/>
                                        </p:tgtEl>
                                        <p:attrNameLst>
                                          <p:attrName>ppt_x</p:attrName>
                                          <p:attrName>ppt_y</p:attrName>
                                        </p:attrNameLst>
                                      </p:cBhvr>
                                      <p:rCtr x="-29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F8FE5-5357-49F0-B443-25A6623B6E31}"/>
              </a:ext>
            </a:extLst>
          </p:cNvPr>
          <p:cNvSpPr>
            <a:spLocks noGrp="1"/>
          </p:cNvSpPr>
          <p:nvPr>
            <p:ph type="title"/>
          </p:nvPr>
        </p:nvSpPr>
        <p:spPr>
          <a:xfrm>
            <a:off x="588263" y="457200"/>
            <a:ext cx="11018520" cy="1107996"/>
          </a:xfrm>
        </p:spPr>
        <p:txBody>
          <a:bodyPr/>
          <a:lstStyle/>
          <a:p>
            <a:r>
              <a:rPr lang="en-US"/>
              <a:t>Design AI </a:t>
            </a:r>
            <a:r>
              <a:rPr lang="en-US">
                <a:gradFill>
                  <a:gsLst>
                    <a:gs pos="1250">
                      <a:schemeClr val="accent1"/>
                    </a:gs>
                    <a:gs pos="100000">
                      <a:schemeClr val="accent1"/>
                    </a:gs>
                  </a:gsLst>
                  <a:lin ang="5400000" scaled="0"/>
                </a:gradFill>
              </a:rPr>
              <a:t>responsibly</a:t>
            </a:r>
            <a:br>
              <a:rPr lang="en-US"/>
            </a:br>
            <a:endParaRPr lang="en-US"/>
          </a:p>
        </p:txBody>
      </p:sp>
      <p:grpSp>
        <p:nvGrpSpPr>
          <p:cNvPr id="9" name="Group 8">
            <a:extLst>
              <a:ext uri="{FF2B5EF4-FFF2-40B4-BE49-F238E27FC236}">
                <a16:creationId xmlns:a16="http://schemas.microsoft.com/office/drawing/2014/main" id="{C523323A-4909-4924-BF9F-BCC2D44219EF}"/>
              </a:ext>
            </a:extLst>
          </p:cNvPr>
          <p:cNvGrpSpPr/>
          <p:nvPr/>
        </p:nvGrpSpPr>
        <p:grpSpPr>
          <a:xfrm>
            <a:off x="944483" y="1516080"/>
            <a:ext cx="10366621" cy="1104342"/>
            <a:chOff x="931853" y="1058862"/>
            <a:chExt cx="10574493" cy="1126487"/>
          </a:xfrm>
        </p:grpSpPr>
        <p:sp>
          <p:nvSpPr>
            <p:cNvPr id="36" name="Compare_F057">
              <a:extLst>
                <a:ext uri="{FF2B5EF4-FFF2-40B4-BE49-F238E27FC236}">
                  <a16:creationId xmlns:a16="http://schemas.microsoft.com/office/drawing/2014/main" id="{3F9DE099-E981-4B6B-8CE8-E0FDF6DF66A0}"/>
                </a:ext>
              </a:extLst>
            </p:cNvPr>
            <p:cNvSpPr>
              <a:spLocks noChangeAspect="1" noEditPoints="1"/>
            </p:cNvSpPr>
            <p:nvPr/>
          </p:nvSpPr>
          <p:spPr bwMode="auto">
            <a:xfrm>
              <a:off x="1159966" y="1089995"/>
              <a:ext cx="414716" cy="42825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a:defRPr/>
              </a:pPr>
              <a:endParaRPr lang="en-US" sz="1029">
                <a:latin typeface="Segoe UI Light"/>
              </a:endParaRPr>
            </a:p>
          </p:txBody>
        </p:sp>
        <p:sp>
          <p:nvSpPr>
            <p:cNvPr id="5" name="Rectangle 4">
              <a:extLst>
                <a:ext uri="{FF2B5EF4-FFF2-40B4-BE49-F238E27FC236}">
                  <a16:creationId xmlns:a16="http://schemas.microsoft.com/office/drawing/2014/main" id="{E5B87ACC-3A75-4D02-9C42-96EB18F44E47}"/>
                </a:ext>
              </a:extLst>
            </p:cNvPr>
            <p:cNvSpPr/>
            <p:nvPr/>
          </p:nvSpPr>
          <p:spPr>
            <a:xfrm>
              <a:off x="931853" y="1588848"/>
              <a:ext cx="870944" cy="345343"/>
            </a:xfrm>
            <a:prstGeom prst="rect">
              <a:avLst/>
            </a:prstGeom>
          </p:spPr>
          <p:txBody>
            <a:bodyPr wrap="none">
              <a:spAutoFit/>
            </a:bodyPr>
            <a:lstStyle/>
            <a:p>
              <a:pPr algn="ctr" defTabSz="932293" fontAlgn="base">
                <a:spcBef>
                  <a:spcPct val="0"/>
                </a:spcBef>
                <a:spcAft>
                  <a:spcPct val="0"/>
                </a:spcAft>
                <a:defRPr/>
              </a:pPr>
              <a:r>
                <a:rPr lang="en-US" sz="1600">
                  <a:gradFill>
                    <a:gsLst>
                      <a:gs pos="1250">
                        <a:schemeClr val="tx1"/>
                      </a:gs>
                      <a:gs pos="100000">
                        <a:schemeClr val="tx1"/>
                      </a:gs>
                    </a:gsLst>
                    <a:lin ang="5400000" scaled="0"/>
                  </a:gradFill>
                  <a:latin typeface="Segoe UI Light"/>
                  <a:cs typeface="Segoe UI" pitchFamily="34" charset="0"/>
                </a:rPr>
                <a:t>Fairness</a:t>
              </a:r>
            </a:p>
          </p:txBody>
        </p:sp>
        <p:sp>
          <p:nvSpPr>
            <p:cNvPr id="29" name="Shield_EA18">
              <a:extLst>
                <a:ext uri="{FF2B5EF4-FFF2-40B4-BE49-F238E27FC236}">
                  <a16:creationId xmlns:a16="http://schemas.microsoft.com/office/drawing/2014/main" id="{C27E90EC-41D5-4C9D-8285-5170C6BFDAA1}"/>
                </a:ext>
              </a:extLst>
            </p:cNvPr>
            <p:cNvSpPr>
              <a:spLocks noChangeAspect="1"/>
            </p:cNvSpPr>
            <p:nvPr/>
          </p:nvSpPr>
          <p:spPr bwMode="auto">
            <a:xfrm>
              <a:off x="2791995" y="1087701"/>
              <a:ext cx="406552" cy="43284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a:defRPr/>
              </a:pPr>
              <a:endParaRPr lang="en-US" sz="2353">
                <a:latin typeface="Segoe UI Light"/>
              </a:endParaRPr>
            </a:p>
          </p:txBody>
        </p:sp>
        <p:sp>
          <p:nvSpPr>
            <p:cNvPr id="10" name="Rectangle 9">
              <a:extLst>
                <a:ext uri="{FF2B5EF4-FFF2-40B4-BE49-F238E27FC236}">
                  <a16:creationId xmlns:a16="http://schemas.microsoft.com/office/drawing/2014/main" id="{FB680E86-855A-448B-9512-D6FD85801AF4}"/>
                </a:ext>
              </a:extLst>
            </p:cNvPr>
            <p:cNvSpPr/>
            <p:nvPr/>
          </p:nvSpPr>
          <p:spPr>
            <a:xfrm>
              <a:off x="2369341" y="1588848"/>
              <a:ext cx="1251859" cy="596501"/>
            </a:xfrm>
            <a:prstGeom prst="rect">
              <a:avLst/>
            </a:prstGeom>
          </p:spPr>
          <p:txBody>
            <a:bodyPr wrap="square">
              <a:spAutoFit/>
            </a:bodyPr>
            <a:lstStyle/>
            <a:p>
              <a:pPr algn="ctr">
                <a:defRPr/>
              </a:pPr>
              <a:r>
                <a:rPr lang="en-US" sz="1600">
                  <a:gradFill>
                    <a:gsLst>
                      <a:gs pos="1250">
                        <a:schemeClr val="tx1"/>
                      </a:gs>
                      <a:gs pos="100000">
                        <a:schemeClr val="tx1"/>
                      </a:gs>
                    </a:gsLst>
                    <a:lin ang="5400000" scaled="0"/>
                  </a:gradFill>
                  <a:latin typeface="Segoe UI Light"/>
                </a:rPr>
                <a:t>Reliability </a:t>
              </a:r>
            </a:p>
            <a:p>
              <a:pPr algn="ctr">
                <a:defRPr/>
              </a:pPr>
              <a:r>
                <a:rPr lang="en-US" sz="1600">
                  <a:gradFill>
                    <a:gsLst>
                      <a:gs pos="1250">
                        <a:schemeClr val="tx1"/>
                      </a:gs>
                      <a:gs pos="100000">
                        <a:schemeClr val="tx1"/>
                      </a:gs>
                    </a:gsLst>
                    <a:lin ang="5400000" scaled="0"/>
                  </a:gradFill>
                  <a:latin typeface="Segoe UI Light"/>
                </a:rPr>
                <a:t>and safety</a:t>
              </a:r>
            </a:p>
          </p:txBody>
        </p:sp>
        <p:sp>
          <p:nvSpPr>
            <p:cNvPr id="39" name="Lock">
              <a:extLst>
                <a:ext uri="{FF2B5EF4-FFF2-40B4-BE49-F238E27FC236}">
                  <a16:creationId xmlns:a16="http://schemas.microsoft.com/office/drawing/2014/main" id="{C15786E0-6FAA-4E65-8734-874644413F60}"/>
                </a:ext>
              </a:extLst>
            </p:cNvPr>
            <p:cNvSpPr>
              <a:spLocks noChangeAspect="1" noEditPoints="1"/>
            </p:cNvSpPr>
            <p:nvPr/>
          </p:nvSpPr>
          <p:spPr bwMode="auto">
            <a:xfrm>
              <a:off x="4552401" y="1083971"/>
              <a:ext cx="315030" cy="44030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a:defRPr/>
              </a:pPr>
              <a:endParaRPr lang="en-US" sz="2353">
                <a:latin typeface="Segoe UI Light"/>
              </a:endParaRPr>
            </a:p>
          </p:txBody>
        </p:sp>
        <p:sp>
          <p:nvSpPr>
            <p:cNvPr id="27" name="Rectangle 26">
              <a:extLst>
                <a:ext uri="{FF2B5EF4-FFF2-40B4-BE49-F238E27FC236}">
                  <a16:creationId xmlns:a16="http://schemas.microsoft.com/office/drawing/2014/main" id="{5C87F36E-F377-4C2E-97C2-857619750D90}"/>
                </a:ext>
              </a:extLst>
            </p:cNvPr>
            <p:cNvSpPr/>
            <p:nvPr/>
          </p:nvSpPr>
          <p:spPr>
            <a:xfrm>
              <a:off x="4055719" y="1588848"/>
              <a:ext cx="1304217" cy="596501"/>
            </a:xfrm>
            <a:prstGeom prst="rect">
              <a:avLst/>
            </a:prstGeom>
          </p:spPr>
          <p:txBody>
            <a:bodyPr wrap="square">
              <a:spAutoFit/>
            </a:bodyPr>
            <a:lstStyle/>
            <a:p>
              <a:pPr algn="ctr">
                <a:defRPr/>
              </a:pPr>
              <a:r>
                <a:rPr lang="en-US" sz="1600">
                  <a:gradFill>
                    <a:gsLst>
                      <a:gs pos="1250">
                        <a:schemeClr val="tx1"/>
                      </a:gs>
                      <a:gs pos="100000">
                        <a:schemeClr val="tx1"/>
                      </a:gs>
                    </a:gsLst>
                    <a:lin ang="5400000" scaled="0"/>
                  </a:gradFill>
                  <a:latin typeface="Segoe UI Light"/>
                </a:rPr>
                <a:t>Privacy and security</a:t>
              </a:r>
            </a:p>
          </p:txBody>
        </p:sp>
        <p:sp>
          <p:nvSpPr>
            <p:cNvPr id="34" name="Family_EBDA">
              <a:extLst>
                <a:ext uri="{FF2B5EF4-FFF2-40B4-BE49-F238E27FC236}">
                  <a16:creationId xmlns:a16="http://schemas.microsoft.com/office/drawing/2014/main" id="{9133A7F3-0C84-4E58-8C59-B52704D6AE78}"/>
                </a:ext>
              </a:extLst>
            </p:cNvPr>
            <p:cNvSpPr>
              <a:spLocks noChangeAspect="1" noEditPoints="1"/>
            </p:cNvSpPr>
            <p:nvPr/>
          </p:nvSpPr>
          <p:spPr bwMode="auto">
            <a:xfrm>
              <a:off x="6231295" y="1058862"/>
              <a:ext cx="543572" cy="49051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a:defRPr/>
              </a:pPr>
              <a:endParaRPr lang="en-US" sz="2353">
                <a:latin typeface="Segoe UI Light"/>
              </a:endParaRPr>
            </a:p>
          </p:txBody>
        </p:sp>
        <p:sp>
          <p:nvSpPr>
            <p:cNvPr id="28" name="Rectangle 27">
              <a:extLst>
                <a:ext uri="{FF2B5EF4-FFF2-40B4-BE49-F238E27FC236}">
                  <a16:creationId xmlns:a16="http://schemas.microsoft.com/office/drawing/2014/main" id="{FB9D8680-93C4-4279-9A4F-22C912B90623}"/>
                </a:ext>
              </a:extLst>
            </p:cNvPr>
            <p:cNvSpPr/>
            <p:nvPr/>
          </p:nvSpPr>
          <p:spPr>
            <a:xfrm>
              <a:off x="5710771" y="1588848"/>
              <a:ext cx="1584620" cy="345343"/>
            </a:xfrm>
            <a:prstGeom prst="rect">
              <a:avLst/>
            </a:prstGeom>
          </p:spPr>
          <p:txBody>
            <a:bodyPr wrap="square">
              <a:spAutoFit/>
            </a:bodyPr>
            <a:lstStyle/>
            <a:p>
              <a:pPr algn="ctr">
                <a:defRPr/>
              </a:pPr>
              <a:r>
                <a:rPr lang="en-US" sz="1600">
                  <a:gradFill>
                    <a:gsLst>
                      <a:gs pos="1250">
                        <a:schemeClr val="tx1"/>
                      </a:gs>
                      <a:gs pos="100000">
                        <a:schemeClr val="tx1"/>
                      </a:gs>
                    </a:gsLst>
                    <a:lin ang="5400000" scaled="0"/>
                  </a:gradFill>
                  <a:latin typeface="Segoe UI Light"/>
                </a:rPr>
                <a:t>Inclusiveness</a:t>
              </a:r>
            </a:p>
          </p:txBody>
        </p:sp>
        <p:sp>
          <p:nvSpPr>
            <p:cNvPr id="32" name="Eye">
              <a:extLst>
                <a:ext uri="{FF2B5EF4-FFF2-40B4-BE49-F238E27FC236}">
                  <a16:creationId xmlns:a16="http://schemas.microsoft.com/office/drawing/2014/main" id="{75BA6930-71F2-425C-8902-DCC9ABE325F2}"/>
                </a:ext>
              </a:extLst>
            </p:cNvPr>
            <p:cNvSpPr>
              <a:spLocks noChangeAspect="1" noEditPoints="1"/>
            </p:cNvSpPr>
            <p:nvPr/>
          </p:nvSpPr>
          <p:spPr bwMode="auto">
            <a:xfrm>
              <a:off x="8251354" y="1161642"/>
              <a:ext cx="516119" cy="28495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a:defRPr/>
              </a:pPr>
              <a:endParaRPr lang="en-US" sz="2353">
                <a:latin typeface="Segoe UI Light"/>
              </a:endParaRPr>
            </a:p>
          </p:txBody>
        </p:sp>
        <p:sp>
          <p:nvSpPr>
            <p:cNvPr id="30" name="Rectangle 29">
              <a:extLst>
                <a:ext uri="{FF2B5EF4-FFF2-40B4-BE49-F238E27FC236}">
                  <a16:creationId xmlns:a16="http://schemas.microsoft.com/office/drawing/2014/main" id="{BCD7D566-BDE5-4A39-B6E0-A40725CEA0EC}"/>
                </a:ext>
              </a:extLst>
            </p:cNvPr>
            <p:cNvSpPr/>
            <p:nvPr/>
          </p:nvSpPr>
          <p:spPr>
            <a:xfrm>
              <a:off x="7617959" y="1588848"/>
              <a:ext cx="1782909" cy="345343"/>
            </a:xfrm>
            <a:prstGeom prst="rect">
              <a:avLst/>
            </a:prstGeom>
          </p:spPr>
          <p:txBody>
            <a:bodyPr wrap="square">
              <a:spAutoFit/>
            </a:bodyPr>
            <a:lstStyle/>
            <a:p>
              <a:pPr algn="ctr">
                <a:defRPr/>
              </a:pPr>
              <a:r>
                <a:rPr lang="en-US" sz="1600">
                  <a:gradFill>
                    <a:gsLst>
                      <a:gs pos="1250">
                        <a:schemeClr val="tx1"/>
                      </a:gs>
                      <a:gs pos="100000">
                        <a:schemeClr val="tx1"/>
                      </a:gs>
                    </a:gsLst>
                    <a:lin ang="5400000" scaled="0"/>
                  </a:gradFill>
                  <a:latin typeface="Segoe UI Light"/>
                </a:rPr>
                <a:t>Transparency</a:t>
              </a:r>
            </a:p>
          </p:txBody>
        </p:sp>
        <p:sp>
          <p:nvSpPr>
            <p:cNvPr id="33" name="Commitments_EC4D">
              <a:extLst>
                <a:ext uri="{FF2B5EF4-FFF2-40B4-BE49-F238E27FC236}">
                  <a16:creationId xmlns:a16="http://schemas.microsoft.com/office/drawing/2014/main" id="{500DAFD4-92BE-433D-907C-36E17528EAA0}"/>
                </a:ext>
              </a:extLst>
            </p:cNvPr>
            <p:cNvSpPr>
              <a:spLocks noChangeAspect="1" noEditPoints="1"/>
            </p:cNvSpPr>
            <p:nvPr/>
          </p:nvSpPr>
          <p:spPr bwMode="auto">
            <a:xfrm>
              <a:off x="10412367" y="1114228"/>
              <a:ext cx="405049" cy="3797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a:defRPr/>
              </a:pPr>
              <a:endParaRPr lang="en-US" sz="2353">
                <a:latin typeface="Segoe UI Light"/>
              </a:endParaRPr>
            </a:p>
          </p:txBody>
        </p:sp>
        <p:sp>
          <p:nvSpPr>
            <p:cNvPr id="37" name="Rectangle 36">
              <a:extLst>
                <a:ext uri="{FF2B5EF4-FFF2-40B4-BE49-F238E27FC236}">
                  <a16:creationId xmlns:a16="http://schemas.microsoft.com/office/drawing/2014/main" id="{CCD445C7-A590-4FCC-804D-4A622EE9FB62}"/>
                </a:ext>
              </a:extLst>
            </p:cNvPr>
            <p:cNvSpPr/>
            <p:nvPr/>
          </p:nvSpPr>
          <p:spPr>
            <a:xfrm>
              <a:off x="9723437" y="1588848"/>
              <a:ext cx="1782909" cy="345343"/>
            </a:xfrm>
            <a:prstGeom prst="rect">
              <a:avLst/>
            </a:prstGeom>
          </p:spPr>
          <p:txBody>
            <a:bodyPr wrap="square">
              <a:spAutoFit/>
            </a:bodyPr>
            <a:lstStyle/>
            <a:p>
              <a:pPr algn="ctr">
                <a:defRPr/>
              </a:pPr>
              <a:r>
                <a:rPr lang="en-US" sz="1600">
                  <a:gradFill>
                    <a:gsLst>
                      <a:gs pos="1250">
                        <a:schemeClr val="tx1"/>
                      </a:gs>
                      <a:gs pos="100000">
                        <a:schemeClr val="tx1"/>
                      </a:gs>
                    </a:gsLst>
                    <a:lin ang="5400000" scaled="0"/>
                  </a:gradFill>
                  <a:latin typeface="Segoe UI Light"/>
                </a:rPr>
                <a:t>Accountability</a:t>
              </a:r>
            </a:p>
          </p:txBody>
        </p:sp>
      </p:grpSp>
      <p:sp>
        <p:nvSpPr>
          <p:cNvPr id="47" name="Rectangle 46">
            <a:extLst>
              <a:ext uri="{FF2B5EF4-FFF2-40B4-BE49-F238E27FC236}">
                <a16:creationId xmlns:a16="http://schemas.microsoft.com/office/drawing/2014/main" id="{F3C8BD1C-3AEB-439E-B8CA-95BCC83E3377}"/>
              </a:ext>
            </a:extLst>
          </p:cNvPr>
          <p:cNvSpPr/>
          <p:nvPr/>
        </p:nvSpPr>
        <p:spPr>
          <a:xfrm>
            <a:off x="1165546" y="3463841"/>
            <a:ext cx="561372" cy="369332"/>
          </a:xfrm>
          <a:prstGeom prst="rect">
            <a:avLst/>
          </a:prstGeom>
        </p:spPr>
        <p:txBody>
          <a:bodyPr wrap="none">
            <a:spAutoFit/>
          </a:bodyPr>
          <a:lstStyle/>
          <a:p>
            <a:pPr algn="ctr" defTabSz="932293" fontAlgn="base">
              <a:spcBef>
                <a:spcPct val="0"/>
              </a:spcBef>
              <a:spcAft>
                <a:spcPct val="0"/>
              </a:spcAft>
              <a:defRPr/>
            </a:pPr>
            <a:r>
              <a:rPr lang="en-US" sz="1800">
                <a:latin typeface="Segoe UI Light"/>
                <a:cs typeface="Segoe UI" pitchFamily="34" charset="0"/>
              </a:rPr>
              <a:t>Bias</a:t>
            </a:r>
          </a:p>
        </p:txBody>
      </p:sp>
      <p:sp>
        <p:nvSpPr>
          <p:cNvPr id="48" name="Rectangle 47">
            <a:extLst>
              <a:ext uri="{FF2B5EF4-FFF2-40B4-BE49-F238E27FC236}">
                <a16:creationId xmlns:a16="http://schemas.microsoft.com/office/drawing/2014/main" id="{8BDA5573-26AA-4715-9A6D-A4B856920062}"/>
              </a:ext>
            </a:extLst>
          </p:cNvPr>
          <p:cNvSpPr/>
          <p:nvPr/>
        </p:nvSpPr>
        <p:spPr>
          <a:xfrm>
            <a:off x="2640467" y="3463841"/>
            <a:ext cx="803426" cy="369332"/>
          </a:xfrm>
          <a:prstGeom prst="rect">
            <a:avLst/>
          </a:prstGeom>
        </p:spPr>
        <p:txBody>
          <a:bodyPr wrap="none">
            <a:spAutoFit/>
          </a:bodyPr>
          <a:lstStyle/>
          <a:p>
            <a:pPr algn="ctr" defTabSz="932293" fontAlgn="base">
              <a:spcBef>
                <a:spcPct val="0"/>
              </a:spcBef>
              <a:spcAft>
                <a:spcPct val="0"/>
              </a:spcAft>
              <a:defRPr/>
            </a:pPr>
            <a:r>
              <a:rPr lang="en-US" sz="1800">
                <a:latin typeface="Segoe UI Light"/>
                <a:cs typeface="Segoe UI" pitchFamily="34" charset="0"/>
              </a:rPr>
              <a:t>Evolve</a:t>
            </a:r>
          </a:p>
        </p:txBody>
      </p:sp>
      <p:sp>
        <p:nvSpPr>
          <p:cNvPr id="49" name="Rectangle 48">
            <a:extLst>
              <a:ext uri="{FF2B5EF4-FFF2-40B4-BE49-F238E27FC236}">
                <a16:creationId xmlns:a16="http://schemas.microsoft.com/office/drawing/2014/main" id="{56996DA6-E31A-4D00-B883-7BAC5289F347}"/>
              </a:ext>
            </a:extLst>
          </p:cNvPr>
          <p:cNvSpPr/>
          <p:nvPr/>
        </p:nvSpPr>
        <p:spPr>
          <a:xfrm>
            <a:off x="4015813" y="3463841"/>
            <a:ext cx="1120820" cy="369332"/>
          </a:xfrm>
          <a:prstGeom prst="rect">
            <a:avLst/>
          </a:prstGeom>
        </p:spPr>
        <p:txBody>
          <a:bodyPr wrap="none">
            <a:spAutoFit/>
          </a:bodyPr>
          <a:lstStyle/>
          <a:p>
            <a:pPr algn="ctr" defTabSz="932293" fontAlgn="base">
              <a:spcBef>
                <a:spcPct val="0"/>
              </a:spcBef>
              <a:spcAft>
                <a:spcPct val="0"/>
              </a:spcAft>
              <a:defRPr/>
            </a:pPr>
            <a:r>
              <a:rPr lang="en-US" sz="1800">
                <a:latin typeface="Segoe UI Light"/>
                <a:cs typeface="Segoe UI" pitchFamily="34" charset="0"/>
              </a:rPr>
              <a:t>Good use</a:t>
            </a:r>
          </a:p>
        </p:txBody>
      </p:sp>
      <p:sp>
        <p:nvSpPr>
          <p:cNvPr id="50" name="Rectangle 49">
            <a:extLst>
              <a:ext uri="{FF2B5EF4-FFF2-40B4-BE49-F238E27FC236}">
                <a16:creationId xmlns:a16="http://schemas.microsoft.com/office/drawing/2014/main" id="{006E22B4-AC7A-4F8C-B27E-48647A310FC7}"/>
              </a:ext>
            </a:extLst>
          </p:cNvPr>
          <p:cNvSpPr/>
          <p:nvPr/>
        </p:nvSpPr>
        <p:spPr>
          <a:xfrm>
            <a:off x="5817231" y="3463841"/>
            <a:ext cx="1327608" cy="369332"/>
          </a:xfrm>
          <a:prstGeom prst="rect">
            <a:avLst/>
          </a:prstGeom>
        </p:spPr>
        <p:txBody>
          <a:bodyPr wrap="none">
            <a:spAutoFit/>
          </a:bodyPr>
          <a:lstStyle/>
          <a:p>
            <a:pPr algn="ctr" defTabSz="932293" fontAlgn="base">
              <a:spcBef>
                <a:spcPct val="0"/>
              </a:spcBef>
              <a:spcAft>
                <a:spcPct val="0"/>
              </a:spcAft>
              <a:defRPr/>
            </a:pPr>
            <a:r>
              <a:rPr lang="en-US" sz="1800">
                <a:latin typeface="Segoe UI Light"/>
                <a:cs typeface="Segoe UI" pitchFamily="34" charset="0"/>
              </a:rPr>
              <a:t>Accessibility</a:t>
            </a:r>
          </a:p>
        </p:txBody>
      </p:sp>
      <p:sp>
        <p:nvSpPr>
          <p:cNvPr id="51" name="Rectangle 50">
            <a:extLst>
              <a:ext uri="{FF2B5EF4-FFF2-40B4-BE49-F238E27FC236}">
                <a16:creationId xmlns:a16="http://schemas.microsoft.com/office/drawing/2014/main" id="{0CA675BC-8EB8-4587-9D88-5D4A6D2CC753}"/>
              </a:ext>
            </a:extLst>
          </p:cNvPr>
          <p:cNvSpPr/>
          <p:nvPr/>
        </p:nvSpPr>
        <p:spPr>
          <a:xfrm>
            <a:off x="7469398" y="3328065"/>
            <a:ext cx="1957057" cy="646331"/>
          </a:xfrm>
          <a:prstGeom prst="rect">
            <a:avLst/>
          </a:prstGeom>
        </p:spPr>
        <p:txBody>
          <a:bodyPr wrap="square">
            <a:spAutoFit/>
          </a:bodyPr>
          <a:lstStyle/>
          <a:p>
            <a:pPr algn="ctr" defTabSz="932293" fontAlgn="base">
              <a:spcBef>
                <a:spcPct val="0"/>
              </a:spcBef>
              <a:spcAft>
                <a:spcPct val="0"/>
              </a:spcAft>
              <a:defRPr/>
            </a:pPr>
            <a:r>
              <a:rPr lang="en-US" sz="1800">
                <a:latin typeface="Segoe UI Light"/>
                <a:cs typeface="Segoe UI" pitchFamily="34" charset="0"/>
              </a:rPr>
              <a:t>Consent &amp; Explanation</a:t>
            </a:r>
          </a:p>
        </p:txBody>
      </p:sp>
      <p:sp>
        <p:nvSpPr>
          <p:cNvPr id="52" name="Rectangle 51">
            <a:extLst>
              <a:ext uri="{FF2B5EF4-FFF2-40B4-BE49-F238E27FC236}">
                <a16:creationId xmlns:a16="http://schemas.microsoft.com/office/drawing/2014/main" id="{676FB526-0394-4E73-977C-227B53801ED4}"/>
              </a:ext>
            </a:extLst>
          </p:cNvPr>
          <p:cNvSpPr/>
          <p:nvPr/>
        </p:nvSpPr>
        <p:spPr>
          <a:xfrm>
            <a:off x="9768062" y="3463841"/>
            <a:ext cx="1487908" cy="369332"/>
          </a:xfrm>
          <a:prstGeom prst="rect">
            <a:avLst/>
          </a:prstGeom>
        </p:spPr>
        <p:txBody>
          <a:bodyPr wrap="none">
            <a:spAutoFit/>
          </a:bodyPr>
          <a:lstStyle/>
          <a:p>
            <a:pPr algn="ctr" defTabSz="932293" fontAlgn="base">
              <a:spcBef>
                <a:spcPct val="0"/>
              </a:spcBef>
              <a:spcAft>
                <a:spcPct val="0"/>
              </a:spcAft>
              <a:defRPr/>
            </a:pPr>
            <a:r>
              <a:rPr lang="en-US" sz="1800">
                <a:latin typeface="Segoe UI Light"/>
                <a:cs typeface="Segoe UI" pitchFamily="34" charset="0"/>
              </a:rPr>
              <a:t>Responsibility</a:t>
            </a:r>
          </a:p>
        </p:txBody>
      </p:sp>
      <p:sp>
        <p:nvSpPr>
          <p:cNvPr id="8" name="Rectangle 7">
            <a:extLst>
              <a:ext uri="{FF2B5EF4-FFF2-40B4-BE49-F238E27FC236}">
                <a16:creationId xmlns:a16="http://schemas.microsoft.com/office/drawing/2014/main" id="{9D3DED45-DE8F-4045-8180-EA078273B1B0}"/>
              </a:ext>
            </a:extLst>
          </p:cNvPr>
          <p:cNvSpPr/>
          <p:nvPr/>
        </p:nvSpPr>
        <p:spPr bwMode="auto">
          <a:xfrm>
            <a:off x="596252" y="1220987"/>
            <a:ext cx="11010531" cy="1448287"/>
          </a:xfrm>
          <a:prstGeom prst="rect">
            <a:avLst/>
          </a:prstGeom>
          <a:noFill/>
          <a:ln>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4B473480-F426-4FAE-AE7E-49EAE53CAF02}"/>
              </a:ext>
            </a:extLst>
          </p:cNvPr>
          <p:cNvSpPr/>
          <p:nvPr/>
        </p:nvSpPr>
        <p:spPr>
          <a:xfrm>
            <a:off x="953113" y="1025828"/>
            <a:ext cx="697884" cy="369332"/>
          </a:xfrm>
          <a:prstGeom prst="rect">
            <a:avLst/>
          </a:prstGeom>
          <a:solidFill>
            <a:schemeClr val="bg1"/>
          </a:solidFill>
        </p:spPr>
        <p:txBody>
          <a:bodyPr wrap="none">
            <a:spAutoFit/>
          </a:bodyPr>
          <a:lstStyle/>
          <a:p>
            <a:pPr algn="ctr" defTabSz="932293" fontAlgn="base">
              <a:spcBef>
                <a:spcPct val="0"/>
              </a:spcBef>
              <a:spcAft>
                <a:spcPct val="0"/>
              </a:spcAft>
              <a:defRPr/>
            </a:pPr>
            <a:r>
              <a:rPr lang="en-US" sz="1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Drive</a:t>
            </a:r>
          </a:p>
        </p:txBody>
      </p:sp>
      <p:sp>
        <p:nvSpPr>
          <p:cNvPr id="41" name="Rectangle 40">
            <a:extLst>
              <a:ext uri="{FF2B5EF4-FFF2-40B4-BE49-F238E27FC236}">
                <a16:creationId xmlns:a16="http://schemas.microsoft.com/office/drawing/2014/main" id="{FEF30428-C8B9-440D-A1CB-9B6684481B32}"/>
              </a:ext>
            </a:extLst>
          </p:cNvPr>
          <p:cNvSpPr/>
          <p:nvPr/>
        </p:nvSpPr>
        <p:spPr bwMode="auto">
          <a:xfrm>
            <a:off x="596253" y="3166357"/>
            <a:ext cx="11010530" cy="987535"/>
          </a:xfrm>
          <a:prstGeom prst="rect">
            <a:avLst/>
          </a:prstGeom>
          <a:noFill/>
          <a:ln>
            <a:solidFill>
              <a:srgbClr val="FFB9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09888EBA-6AFA-4418-9A0F-322509044321}"/>
              </a:ext>
            </a:extLst>
          </p:cNvPr>
          <p:cNvSpPr/>
          <p:nvPr/>
        </p:nvSpPr>
        <p:spPr>
          <a:xfrm>
            <a:off x="953113" y="2965993"/>
            <a:ext cx="1015534" cy="369332"/>
          </a:xfrm>
          <a:prstGeom prst="rect">
            <a:avLst/>
          </a:prstGeom>
          <a:solidFill>
            <a:schemeClr val="bg1"/>
          </a:solidFill>
        </p:spPr>
        <p:txBody>
          <a:bodyPr wrap="none">
            <a:spAutoFit/>
          </a:bodyPr>
          <a:lstStyle/>
          <a:p>
            <a:pPr algn="ctr" defTabSz="932293" fontAlgn="base">
              <a:spcBef>
                <a:spcPct val="0"/>
              </a:spcBef>
              <a:spcAft>
                <a:spcPct val="0"/>
              </a:spcAft>
              <a:defRPr/>
            </a:pPr>
            <a:r>
              <a:rPr lang="en-US" sz="1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To avoid</a:t>
            </a:r>
          </a:p>
        </p:txBody>
      </p:sp>
      <p:grpSp>
        <p:nvGrpSpPr>
          <p:cNvPr id="35" name="Group 34">
            <a:extLst>
              <a:ext uri="{FF2B5EF4-FFF2-40B4-BE49-F238E27FC236}">
                <a16:creationId xmlns:a16="http://schemas.microsoft.com/office/drawing/2014/main" id="{C2016C8E-1C6F-4B02-9718-4C799FDF3F13}"/>
              </a:ext>
            </a:extLst>
          </p:cNvPr>
          <p:cNvGrpSpPr/>
          <p:nvPr/>
        </p:nvGrpSpPr>
        <p:grpSpPr>
          <a:xfrm>
            <a:off x="568047" y="2952342"/>
            <a:ext cx="11078397" cy="3240635"/>
            <a:chOff x="593229" y="3823214"/>
            <a:chExt cx="11300542" cy="3305616"/>
          </a:xfrm>
        </p:grpSpPr>
        <p:sp>
          <p:nvSpPr>
            <p:cNvPr id="43" name="Rectangle 42">
              <a:extLst>
                <a:ext uri="{FF2B5EF4-FFF2-40B4-BE49-F238E27FC236}">
                  <a16:creationId xmlns:a16="http://schemas.microsoft.com/office/drawing/2014/main" id="{54C64CBB-3AF3-44B7-A205-4BF2B76ABA3E}"/>
                </a:ext>
              </a:extLst>
            </p:cNvPr>
            <p:cNvSpPr/>
            <p:nvPr/>
          </p:nvSpPr>
          <p:spPr>
            <a:xfrm>
              <a:off x="593229" y="3823214"/>
              <a:ext cx="5212874" cy="1506951"/>
            </a:xfrm>
            <a:prstGeom prst="rect">
              <a:avLst/>
            </a:prstGeom>
          </p:spPr>
          <p:txBody>
            <a:bodyPr wrap="square">
              <a:spAutoFit/>
            </a:bodyPr>
            <a:lstStyle/>
            <a:p>
              <a:pPr defTabSz="932293" fontAlgn="base">
                <a:spcBef>
                  <a:spcPct val="0"/>
                </a:spcBef>
                <a:spcAft>
                  <a:spcPct val="0"/>
                </a:spcAft>
                <a:defRPr/>
              </a:pPr>
              <a:r>
                <a:rPr lang="en-US" sz="1800">
                  <a:gradFill>
                    <a:gsLst>
                      <a:gs pos="1250">
                        <a:schemeClr val="tx1"/>
                      </a:gs>
                      <a:gs pos="100000">
                        <a:schemeClr val="tx1"/>
                      </a:gs>
                    </a:gsLst>
                    <a:lin ang="5400000" scaled="0"/>
                  </a:gradFill>
                  <a:latin typeface="+mj-lt"/>
                  <a:cs typeface="Segoe UI" pitchFamily="34" charset="0"/>
                </a:rPr>
                <a:t>Partnership on AI </a:t>
              </a:r>
            </a:p>
            <a:p>
              <a:pPr defTabSz="932293" fontAlgn="base">
                <a:spcBef>
                  <a:spcPct val="0"/>
                </a:spcBef>
                <a:spcAft>
                  <a:spcPct val="0"/>
                </a:spcAft>
                <a:defRPr/>
              </a:pPr>
              <a:r>
                <a:rPr lang="en-US" sz="1800">
                  <a:gradFill>
                    <a:gsLst>
                      <a:gs pos="1250">
                        <a:schemeClr val="tx1"/>
                      </a:gs>
                      <a:gs pos="100000">
                        <a:schemeClr val="tx1"/>
                      </a:gs>
                    </a:gsLst>
                    <a:lin ang="5400000" scaled="0"/>
                  </a:gradFill>
                  <a:latin typeface="Segoe UI Light"/>
                  <a:cs typeface="Segoe UI" pitchFamily="34" charset="0"/>
                </a:rPr>
                <a:t>Set of companies Tech Industry and outside that has come together to formulate best practices and principles around the engagement and influence of AI on people and society</a:t>
              </a:r>
            </a:p>
          </p:txBody>
        </p:sp>
        <p:sp>
          <p:nvSpPr>
            <p:cNvPr id="53" name="Rectangle 52">
              <a:extLst>
                <a:ext uri="{FF2B5EF4-FFF2-40B4-BE49-F238E27FC236}">
                  <a16:creationId xmlns:a16="http://schemas.microsoft.com/office/drawing/2014/main" id="{912F77AF-7F1D-4A06-9F67-992964C69161}"/>
                </a:ext>
              </a:extLst>
            </p:cNvPr>
            <p:cNvSpPr/>
            <p:nvPr/>
          </p:nvSpPr>
          <p:spPr>
            <a:xfrm>
              <a:off x="6204458" y="3823214"/>
              <a:ext cx="5689313" cy="1506951"/>
            </a:xfrm>
            <a:prstGeom prst="rect">
              <a:avLst/>
            </a:prstGeom>
          </p:spPr>
          <p:txBody>
            <a:bodyPr wrap="square">
              <a:spAutoFit/>
            </a:bodyPr>
            <a:lstStyle/>
            <a:p>
              <a:pPr defTabSz="932293" fontAlgn="base">
                <a:spcBef>
                  <a:spcPct val="0"/>
                </a:spcBef>
                <a:spcAft>
                  <a:spcPct val="0"/>
                </a:spcAft>
                <a:defRPr/>
              </a:pPr>
              <a:r>
                <a:rPr lang="en-US" sz="1800">
                  <a:gradFill>
                    <a:gsLst>
                      <a:gs pos="1250">
                        <a:schemeClr val="tx1"/>
                      </a:gs>
                      <a:gs pos="100000">
                        <a:schemeClr val="tx1"/>
                      </a:gs>
                    </a:gsLst>
                    <a:lin ang="5400000" scaled="0"/>
                  </a:gradFill>
                  <a:latin typeface="+mj-lt"/>
                  <a:cs typeface="Segoe UI" pitchFamily="34" charset="0"/>
                </a:rPr>
                <a:t>Defining the principles to AI</a:t>
              </a:r>
            </a:p>
            <a:p>
              <a:pPr marL="233363" indent="-233363">
                <a:buFont typeface="Wingdings" panose="05000000000000000000" pitchFamily="2" charset="2"/>
                <a:buChar char=""/>
                <a:defRPr/>
              </a:pPr>
              <a:r>
                <a:rPr lang="en-US" sz="1800">
                  <a:gradFill>
                    <a:gsLst>
                      <a:gs pos="1250">
                        <a:schemeClr val="tx1"/>
                      </a:gs>
                      <a:gs pos="100000">
                        <a:schemeClr val="tx1"/>
                      </a:gs>
                    </a:gsLst>
                    <a:lin ang="5400000" scaled="0"/>
                  </a:gradFill>
                  <a:latin typeface="Segoe UI Light"/>
                </a:rPr>
                <a:t>How to design AI Systems Responsibly?</a:t>
              </a:r>
            </a:p>
            <a:p>
              <a:pPr marL="233363" indent="-233363">
                <a:buFont typeface="Wingdings" panose="05000000000000000000" pitchFamily="2" charset="2"/>
                <a:buChar char=""/>
                <a:defRPr/>
              </a:pPr>
              <a:r>
                <a:rPr lang="en-US" sz="1800">
                  <a:gradFill>
                    <a:gsLst>
                      <a:gs pos="1250">
                        <a:schemeClr val="tx1"/>
                      </a:gs>
                      <a:gs pos="100000">
                        <a:schemeClr val="tx1"/>
                      </a:gs>
                    </a:gsLst>
                    <a:lin ang="5400000" scaled="0"/>
                  </a:gradFill>
                  <a:latin typeface="Segoe UI Light"/>
                </a:rPr>
                <a:t>What principles do we need to protect people?</a:t>
              </a:r>
            </a:p>
            <a:p>
              <a:pPr marL="233363" indent="-233363">
                <a:buFont typeface="Wingdings" panose="05000000000000000000" pitchFamily="2" charset="2"/>
                <a:buChar char=""/>
                <a:defRPr/>
              </a:pPr>
              <a:r>
                <a:rPr lang="en-US" sz="1800">
                  <a:gradFill>
                    <a:gsLst>
                      <a:gs pos="1250">
                        <a:schemeClr val="tx1"/>
                      </a:gs>
                      <a:gs pos="100000">
                        <a:schemeClr val="tx1"/>
                      </a:gs>
                    </a:gsLst>
                    <a:lin ang="5400000" scaled="0"/>
                  </a:gradFill>
                  <a:latin typeface="Segoe UI Light"/>
                </a:rPr>
                <a:t>How do we Govern AI’s use?</a:t>
              </a:r>
            </a:p>
            <a:p>
              <a:pPr marL="233363" indent="-233363">
                <a:buFont typeface="Wingdings" panose="05000000000000000000" pitchFamily="2" charset="2"/>
                <a:buChar char=""/>
                <a:defRPr/>
              </a:pPr>
              <a:r>
                <a:rPr lang="en-US" sz="1800">
                  <a:gradFill>
                    <a:gsLst>
                      <a:gs pos="1250">
                        <a:schemeClr val="tx1"/>
                      </a:gs>
                      <a:gs pos="100000">
                        <a:schemeClr val="tx1"/>
                      </a:gs>
                    </a:gsLst>
                    <a:lin ang="5400000" scaled="0"/>
                  </a:gradFill>
                  <a:latin typeface="Segoe UI Light"/>
                </a:rPr>
                <a:t>Impact of AI on Economies and Jobs?</a:t>
              </a:r>
            </a:p>
          </p:txBody>
        </p:sp>
        <p:sp>
          <p:nvSpPr>
            <p:cNvPr id="54" name="Rectangle 53">
              <a:extLst>
                <a:ext uri="{FF2B5EF4-FFF2-40B4-BE49-F238E27FC236}">
                  <a16:creationId xmlns:a16="http://schemas.microsoft.com/office/drawing/2014/main" id="{39A0BDFE-78E5-495C-B78C-AB94F13098AD}"/>
                </a:ext>
              </a:extLst>
            </p:cNvPr>
            <p:cNvSpPr/>
            <p:nvPr/>
          </p:nvSpPr>
          <p:spPr>
            <a:xfrm>
              <a:off x="643200" y="5394893"/>
              <a:ext cx="5162903" cy="1224398"/>
            </a:xfrm>
            <a:prstGeom prst="rect">
              <a:avLst/>
            </a:prstGeom>
          </p:spPr>
          <p:txBody>
            <a:bodyPr wrap="square">
              <a:spAutoFit/>
            </a:bodyPr>
            <a:lstStyle/>
            <a:p>
              <a:pPr defTabSz="932293" fontAlgn="base">
                <a:spcBef>
                  <a:spcPct val="0"/>
                </a:spcBef>
                <a:spcAft>
                  <a:spcPct val="0"/>
                </a:spcAft>
                <a:defRPr/>
              </a:pPr>
              <a:r>
                <a:rPr lang="en-US" sz="1800">
                  <a:gradFill>
                    <a:gsLst>
                      <a:gs pos="1250">
                        <a:schemeClr val="tx1"/>
                      </a:gs>
                      <a:gs pos="100000">
                        <a:schemeClr val="tx1"/>
                      </a:gs>
                    </a:gsLst>
                    <a:lin ang="5400000" scaled="0"/>
                  </a:gradFill>
                  <a:latin typeface="+mj-lt"/>
                  <a:cs typeface="Segoe UI" pitchFamily="34" charset="0"/>
                </a:rPr>
                <a:t>Progress to date:</a:t>
              </a:r>
            </a:p>
            <a:p>
              <a:pPr defTabSz="932293" fontAlgn="base">
                <a:spcBef>
                  <a:spcPct val="0"/>
                </a:spcBef>
                <a:spcAft>
                  <a:spcPct val="0"/>
                </a:spcAft>
                <a:defRPr/>
              </a:pPr>
              <a:r>
                <a:rPr lang="en-US" sz="1800">
                  <a:gradFill>
                    <a:gsLst>
                      <a:gs pos="1250">
                        <a:schemeClr val="tx1"/>
                      </a:gs>
                      <a:gs pos="100000">
                        <a:schemeClr val="tx1"/>
                      </a:gs>
                    </a:gsLst>
                    <a:lin ang="5400000" scaled="0"/>
                  </a:gradFill>
                  <a:latin typeface="Segoe UI Light"/>
                  <a:cs typeface="Segoe UI" pitchFamily="34" charset="0"/>
                </a:rPr>
                <a:t>Internally established </a:t>
              </a:r>
              <a:r>
                <a:rPr lang="en-US" sz="1800" err="1">
                  <a:gradFill>
                    <a:gsLst>
                      <a:gs pos="1250">
                        <a:schemeClr val="tx1"/>
                      </a:gs>
                      <a:gs pos="100000">
                        <a:schemeClr val="tx1"/>
                      </a:gs>
                    </a:gsLst>
                    <a:lin ang="5400000" scaled="0"/>
                  </a:gradFill>
                  <a:latin typeface="Segoe UI Light"/>
                  <a:cs typeface="Segoe UI" pitchFamily="34" charset="0"/>
                </a:rPr>
                <a:t>Aether</a:t>
              </a:r>
              <a:r>
                <a:rPr lang="en-US" sz="1800">
                  <a:gradFill>
                    <a:gsLst>
                      <a:gs pos="1250">
                        <a:schemeClr val="tx1"/>
                      </a:gs>
                      <a:gs pos="100000">
                        <a:schemeClr val="tx1"/>
                      </a:gs>
                    </a:gsLst>
                    <a:lin ang="5400000" scaled="0"/>
                  </a:gradFill>
                  <a:latin typeface="Segoe UI Light"/>
                  <a:cs typeface="Segoe UI" pitchFamily="34" charset="0"/>
                </a:rPr>
                <a:t> board</a:t>
              </a:r>
            </a:p>
            <a:p>
              <a:pPr defTabSz="932293" fontAlgn="base">
                <a:spcBef>
                  <a:spcPct val="0"/>
                </a:spcBef>
                <a:spcAft>
                  <a:spcPct val="0"/>
                </a:spcAft>
                <a:defRPr/>
              </a:pPr>
              <a:r>
                <a:rPr lang="en-US" sz="1800">
                  <a:gradFill>
                    <a:gsLst>
                      <a:gs pos="1250">
                        <a:schemeClr val="tx1"/>
                      </a:gs>
                      <a:gs pos="100000">
                        <a:schemeClr val="tx1"/>
                      </a:gs>
                    </a:gsLst>
                    <a:lin ang="5400000" scaled="0"/>
                  </a:gradFill>
                  <a:latin typeface="Segoe UI Light"/>
                  <a:cs typeface="Segoe UI" pitchFamily="34" charset="0"/>
                </a:rPr>
                <a:t>Industry: Partnership on AI, </a:t>
              </a:r>
              <a:r>
                <a:rPr lang="en-US" sz="1800" err="1">
                  <a:gradFill>
                    <a:gsLst>
                      <a:gs pos="1250">
                        <a:schemeClr val="tx1"/>
                      </a:gs>
                      <a:gs pos="100000">
                        <a:schemeClr val="tx1"/>
                      </a:gs>
                    </a:gsLst>
                    <a:lin ang="5400000" scaled="0"/>
                  </a:gradFill>
                  <a:latin typeface="Segoe UI Light"/>
                  <a:cs typeface="Segoe UI" pitchFamily="34" charset="0"/>
                </a:rPr>
                <a:t>OpenAI</a:t>
              </a:r>
              <a:r>
                <a:rPr lang="en-US" sz="1800">
                  <a:gradFill>
                    <a:gsLst>
                      <a:gs pos="1250">
                        <a:schemeClr val="tx1"/>
                      </a:gs>
                      <a:gs pos="100000">
                        <a:schemeClr val="tx1"/>
                      </a:gs>
                    </a:gsLst>
                    <a:lin ang="5400000" scaled="0"/>
                  </a:gradFill>
                  <a:latin typeface="Segoe UI Light"/>
                  <a:cs typeface="Segoe UI" pitchFamily="34" charset="0"/>
                </a:rPr>
                <a:t>, </a:t>
              </a:r>
              <a:br>
                <a:rPr lang="en-US" sz="1800">
                  <a:gradFill>
                    <a:gsLst>
                      <a:gs pos="1250">
                        <a:schemeClr val="tx1"/>
                      </a:gs>
                      <a:gs pos="100000">
                        <a:schemeClr val="tx1"/>
                      </a:gs>
                    </a:gsLst>
                    <a:lin ang="5400000" scaled="0"/>
                  </a:gradFill>
                  <a:latin typeface="Segoe UI Light"/>
                  <a:cs typeface="Segoe UI" pitchFamily="34" charset="0"/>
                </a:rPr>
              </a:br>
              <a:r>
                <a:rPr lang="en-US" sz="1800">
                  <a:gradFill>
                    <a:gsLst>
                      <a:gs pos="1250">
                        <a:schemeClr val="tx1"/>
                      </a:gs>
                      <a:gs pos="100000">
                        <a:schemeClr val="tx1"/>
                      </a:gs>
                    </a:gsLst>
                    <a:lin ang="5400000" scaled="0"/>
                  </a:gradFill>
                  <a:latin typeface="Segoe UI Light"/>
                  <a:cs typeface="Segoe UI" pitchFamily="34" charset="0"/>
                </a:rPr>
                <a:t>AI Now Institute</a:t>
              </a:r>
            </a:p>
          </p:txBody>
        </p:sp>
        <p:pic>
          <p:nvPicPr>
            <p:cNvPr id="55" name="Picture 54">
              <a:extLst>
                <a:ext uri="{FF2B5EF4-FFF2-40B4-BE49-F238E27FC236}">
                  <a16:creationId xmlns:a16="http://schemas.microsoft.com/office/drawing/2014/main" id="{8230688F-ADC4-4DA9-8C03-58E33BBF9994}"/>
                </a:ext>
              </a:extLst>
            </p:cNvPr>
            <p:cNvPicPr>
              <a:picLocks noChangeAspect="1"/>
            </p:cNvPicPr>
            <p:nvPr/>
          </p:nvPicPr>
          <p:blipFill>
            <a:blip r:embed="rId4"/>
            <a:stretch>
              <a:fillRect/>
            </a:stretch>
          </p:blipFill>
          <p:spPr>
            <a:xfrm>
              <a:off x="756917" y="6704448"/>
              <a:ext cx="2182480" cy="341984"/>
            </a:xfrm>
            <a:prstGeom prst="rect">
              <a:avLst/>
            </a:prstGeom>
          </p:spPr>
        </p:pic>
        <p:grpSp>
          <p:nvGrpSpPr>
            <p:cNvPr id="56" name="Group 55">
              <a:extLst>
                <a:ext uri="{FF2B5EF4-FFF2-40B4-BE49-F238E27FC236}">
                  <a16:creationId xmlns:a16="http://schemas.microsoft.com/office/drawing/2014/main" id="{F327EDF0-99B3-4E61-B41D-D85FA0D77498}"/>
                </a:ext>
              </a:extLst>
            </p:cNvPr>
            <p:cNvGrpSpPr/>
            <p:nvPr/>
          </p:nvGrpSpPr>
          <p:grpSpPr>
            <a:xfrm>
              <a:off x="6174985" y="5374255"/>
              <a:ext cx="5694076" cy="1754575"/>
              <a:chOff x="4086400" y="5004496"/>
              <a:chExt cx="7699402" cy="2372497"/>
            </a:xfrm>
          </p:grpSpPr>
          <p:pic>
            <p:nvPicPr>
              <p:cNvPr id="58" name="Picture 57" descr="A close up of text on a white background&#10;&#10;Description generated with high confidence">
                <a:extLst>
                  <a:ext uri="{FF2B5EF4-FFF2-40B4-BE49-F238E27FC236}">
                    <a16:creationId xmlns:a16="http://schemas.microsoft.com/office/drawing/2014/main" id="{4921C426-37A0-412E-8305-B7A1C5D0F8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6400" y="5004496"/>
                <a:ext cx="2951101" cy="2372497"/>
              </a:xfrm>
              <a:prstGeom prst="rect">
                <a:avLst/>
              </a:prstGeom>
            </p:spPr>
          </p:pic>
          <p:sp>
            <p:nvSpPr>
              <p:cNvPr id="59" name="Rectangle 58">
                <a:extLst>
                  <a:ext uri="{FF2B5EF4-FFF2-40B4-BE49-F238E27FC236}">
                    <a16:creationId xmlns:a16="http://schemas.microsoft.com/office/drawing/2014/main" id="{434DBEF9-2CD4-47FB-8761-F4591E2A7C61}"/>
                  </a:ext>
                </a:extLst>
              </p:cNvPr>
              <p:cNvSpPr/>
              <p:nvPr/>
            </p:nvSpPr>
            <p:spPr>
              <a:xfrm>
                <a:off x="6724152" y="6477935"/>
                <a:ext cx="5061650" cy="499402"/>
              </a:xfrm>
              <a:prstGeom prst="rect">
                <a:avLst/>
              </a:prstGeom>
            </p:spPr>
            <p:txBody>
              <a:bodyPr wrap="none">
                <a:spAutoFit/>
              </a:bodyPr>
              <a:lstStyle/>
              <a:p>
                <a:pPr defTabSz="896386">
                  <a:defRPr/>
                </a:pPr>
                <a:r>
                  <a:rPr lang="en-US" kern="0">
                    <a:latin typeface="Segoe UI Light"/>
                    <a:cs typeface="Segoe UI Light" panose="020B0502040204020203" pitchFamily="34" charset="0"/>
                    <a:hlinkClick r:id="rId6"/>
                  </a:rPr>
                  <a:t>news.microsoft.com/</a:t>
                </a:r>
                <a:r>
                  <a:rPr lang="en-US" kern="0" err="1">
                    <a:latin typeface="Segoe UI Light"/>
                    <a:cs typeface="Segoe UI Light" panose="020B0502040204020203" pitchFamily="34" charset="0"/>
                    <a:hlinkClick r:id="rId6"/>
                  </a:rPr>
                  <a:t>futurecomputed</a:t>
                </a:r>
                <a:endParaRPr lang="en-US">
                  <a:latin typeface="Segoe UI Light"/>
                </a:endParaRPr>
              </a:p>
            </p:txBody>
          </p:sp>
        </p:grpSp>
      </p:grpSp>
    </p:spTree>
    <p:custDataLst>
      <p:tags r:id="rId1"/>
    </p:custDataLst>
    <p:extLst>
      <p:ext uri="{BB962C8B-B14F-4D97-AF65-F5344CB8AC3E}">
        <p14:creationId xmlns:p14="http://schemas.microsoft.com/office/powerpoint/2010/main" val="11545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0"/>
                                        </p:tgtEl>
                                      </p:cBhvr>
                                    </p:animEffect>
                                    <p:set>
                                      <p:cBhvr>
                                        <p:cTn id="16" dur="1" fill="hold">
                                          <p:stCondLst>
                                            <p:cond delay="499"/>
                                          </p:stCondLst>
                                        </p:cTn>
                                        <p:tgtEl>
                                          <p:spTgt spid="5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1"/>
                                        </p:tgtEl>
                                      </p:cBhvr>
                                    </p:animEffect>
                                    <p:set>
                                      <p:cBhvr>
                                        <p:cTn id="19" dur="1" fill="hold">
                                          <p:stCondLst>
                                            <p:cond delay="499"/>
                                          </p:stCondLst>
                                        </p:cTn>
                                        <p:tgtEl>
                                          <p:spTgt spid="5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childTnLst>
                          </p:cTn>
                        </p:par>
                        <p:par>
                          <p:cTn id="29" fill="hold">
                            <p:stCondLst>
                              <p:cond delay="500"/>
                            </p:stCondLst>
                            <p:childTnLst>
                              <p:par>
                                <p:cTn id="30" presetID="47" presetClass="entr" presetSubtype="0"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anim calcmode="lin" valueType="num">
                                      <p:cBhvr>
                                        <p:cTn id="33" dur="250" fill="hold"/>
                                        <p:tgtEl>
                                          <p:spTgt spid="35"/>
                                        </p:tgtEl>
                                        <p:attrNameLst>
                                          <p:attrName>ppt_x</p:attrName>
                                        </p:attrNameLst>
                                      </p:cBhvr>
                                      <p:tavLst>
                                        <p:tav tm="0">
                                          <p:val>
                                            <p:strVal val="#ppt_x"/>
                                          </p:val>
                                        </p:tav>
                                        <p:tav tm="100000">
                                          <p:val>
                                            <p:strVal val="#ppt_x"/>
                                          </p:val>
                                        </p:tav>
                                      </p:tavLst>
                                    </p:anim>
                                    <p:anim calcmode="lin" valueType="num">
                                      <p:cBhvr>
                                        <p:cTn id="34"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29C5D4-09FC-41F2-AC92-A4BB6F1A4AE7}"/>
              </a:ext>
            </a:extLst>
          </p:cNvPr>
          <p:cNvSpPr/>
          <p:nvPr/>
        </p:nvSpPr>
        <p:spPr>
          <a:xfrm>
            <a:off x="2742820" y="393497"/>
            <a:ext cx="6545332" cy="164660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56410">
                      <a:srgbClr val="353535"/>
                    </a:gs>
                    <a:gs pos="37000">
                      <a:srgbClr val="353535"/>
                    </a:gs>
                  </a:gsLst>
                  <a:path path="circle">
                    <a:fillToRect l="50000" t="-80000" r="50000" b="180000"/>
                  </a:path>
                </a:gradFill>
                <a:effectLst/>
                <a:uLnTx/>
                <a:uFillTx/>
                <a:latin typeface="Segoe UI Light" panose="020B0502040204020203" pitchFamily="34" charset="0"/>
                <a:ea typeface="+mn-ea"/>
                <a:cs typeface="Segoe UI Light" panose="020B0502040204020203" pitchFamily="34" charset="0"/>
              </a:rPr>
              <a:t>AI isn’t just another piece of technology. It could be one of the world’s </a:t>
            </a:r>
            <a:r>
              <a:rPr kumimoji="0" lang="en-US" sz="2400" b="0" i="0" u="none" strike="noStrike" kern="0" cap="none" spc="-116"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most</a:t>
            </a:r>
            <a:r>
              <a:rPr kumimoji="0" lang="en-US" sz="2400" b="0" i="0" u="none" strike="noStrike" kern="0" cap="none" spc="-116" normalizeH="0" baseline="0" noProof="0" dirty="0">
                <a:ln>
                  <a:noFill/>
                </a:ln>
                <a:solidFill>
                  <a:srgbClr val="008272"/>
                </a:solidFill>
                <a:effectLst/>
                <a:uLnTx/>
                <a:uFillTx/>
                <a:latin typeface="Segoe UI Light" panose="020B0502040204020203" pitchFamily="34" charset="0"/>
                <a:ea typeface="+mn-ea"/>
                <a:cs typeface="Segoe UI Light" panose="020B0502040204020203" pitchFamily="34" charset="0"/>
              </a:rPr>
              <a:t> </a:t>
            </a:r>
            <a:r>
              <a:rPr kumimoji="0" lang="en-US" sz="2400" b="0" i="0" u="none" strike="noStrike" kern="0" cap="none" spc="-116"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fundamental</a:t>
            </a:r>
            <a:r>
              <a:rPr kumimoji="0" lang="en-US" sz="2400" b="0" i="0" u="none" strike="noStrike" kern="0" cap="none" spc="-116" normalizeH="0" baseline="0" noProof="0" dirty="0">
                <a:ln>
                  <a:noFill/>
                </a:ln>
                <a:gradFill>
                  <a:gsLst>
                    <a:gs pos="11282">
                      <a:srgbClr val="0078D7"/>
                    </a:gs>
                    <a:gs pos="22051">
                      <a:srgbClr val="0078D7"/>
                    </a:gs>
                  </a:gsLst>
                  <a:lin ang="5400000" scaled="1"/>
                </a:gradFill>
                <a:effectLst/>
                <a:uLnTx/>
                <a:uFillTx/>
                <a:latin typeface="Segoe UI Light" panose="020B0502040204020203" pitchFamily="34" charset="0"/>
                <a:ea typeface="+mn-ea"/>
                <a:cs typeface="Segoe UI Light" panose="020B0502040204020203" pitchFamily="34" charset="0"/>
              </a:rPr>
              <a:t> </a:t>
            </a:r>
            <a:r>
              <a:rPr kumimoji="0" lang="en-US" sz="2400" b="0" i="0" u="none" strike="noStrike" kern="0" cap="none" spc="0" normalizeH="0" baseline="0" noProof="0" dirty="0">
                <a:ln>
                  <a:noFill/>
                </a:ln>
                <a:gradFill>
                  <a:gsLst>
                    <a:gs pos="56410">
                      <a:srgbClr val="353535"/>
                    </a:gs>
                    <a:gs pos="37000">
                      <a:srgbClr val="353535"/>
                    </a:gs>
                  </a:gsLst>
                  <a:path path="circle">
                    <a:fillToRect l="50000" t="-80000" r="50000" b="180000"/>
                  </a:path>
                </a:gradFill>
                <a:effectLst/>
                <a:uLnTx/>
                <a:uFillTx/>
                <a:latin typeface="Segoe UI Light" panose="020B0502040204020203" pitchFamily="34" charset="0"/>
                <a:ea typeface="+mn-ea"/>
                <a:cs typeface="Segoe UI Light" panose="020B0502040204020203" pitchFamily="34" charset="0"/>
              </a:rPr>
              <a:t>pieces of technology the human race has ever created.</a:t>
            </a:r>
            <a:r>
              <a:rPr lang="en-US" sz="2400" dirty="0">
                <a:solidFill>
                  <a:srgbClr val="000000"/>
                </a:solidFill>
                <a:latin typeface="Segoe UI Light" panose="020B0502040204020203" pitchFamily="34" charset="0"/>
                <a:cs typeface="Segoe UI Light" panose="020B0502040204020203" pitchFamily="34" charset="0"/>
              </a:rPr>
              <a:t>  </a:t>
            </a:r>
          </a:p>
          <a:p>
            <a:pPr marL="0" marR="0" lvl="0" indent="0" algn="l" defTabSz="914225" rtl="0" eaLnBrk="1" fontAlgn="auto" latinLnBrk="0" hangingPunct="1">
              <a:lnSpc>
                <a:spcPct val="100000"/>
              </a:lnSpc>
              <a:spcBef>
                <a:spcPts val="0"/>
              </a:spcBef>
              <a:spcAft>
                <a:spcPts val="600"/>
              </a:spcAft>
              <a:buClrTx/>
              <a:buSzTx/>
              <a:buFontTx/>
              <a:buNone/>
              <a:tabLst/>
              <a:defRPr/>
            </a:pPr>
            <a:r>
              <a:rPr lang="en-US" sz="2000" dirty="0">
                <a:solidFill>
                  <a:srgbClr val="000000"/>
                </a:solidFill>
                <a:latin typeface="Segoe UI Semilight" panose="020B0402040204020203" pitchFamily="34" charset="0"/>
                <a:cs typeface="Segoe UI Semilight" panose="020B0402040204020203" pitchFamily="34" charset="0"/>
              </a:rPr>
              <a:t>–Satya Nadella</a:t>
            </a:r>
            <a:endParaRPr kumimoji="0" lang="en-US" sz="2000" b="0" i="0" u="none" strike="noStrike" kern="0" cap="none" spc="0" normalizeH="0" baseline="0" noProof="0" dirty="0">
              <a:ln>
                <a:noFill/>
              </a:ln>
              <a:gradFill>
                <a:gsLst>
                  <a:gs pos="56410">
                    <a:srgbClr val="353535"/>
                  </a:gs>
                  <a:gs pos="37000">
                    <a:srgbClr val="353535"/>
                  </a:gs>
                </a:gsLst>
                <a:path path="circle">
                  <a:fillToRect l="50000" t="-80000" r="50000" b="180000"/>
                </a:path>
              </a:gradFill>
              <a:effectLst/>
              <a:uLnTx/>
              <a:uFillTx/>
              <a:latin typeface="Segoe UI Semilight" panose="020B0402040204020203" pitchFamily="34" charset="0"/>
              <a:cs typeface="Segoe UI Semilight" panose="020B0402040204020203" pitchFamily="34" charset="0"/>
            </a:endParaRPr>
          </a:p>
        </p:txBody>
      </p:sp>
      <p:pic>
        <p:nvPicPr>
          <p:cNvPr id="5" name="Picture 4" descr="A close up of text on a white background&#10;&#10;Description generated with high confidence">
            <a:extLst>
              <a:ext uri="{FF2B5EF4-FFF2-40B4-BE49-F238E27FC236}">
                <a16:creationId xmlns:a16="http://schemas.microsoft.com/office/drawing/2014/main" id="{CFC23175-723E-4F95-822F-A7199C218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061" y="1699465"/>
            <a:ext cx="3354950" cy="2697167"/>
          </a:xfrm>
          <a:prstGeom prst="rect">
            <a:avLst/>
          </a:prstGeom>
        </p:spPr>
      </p:pic>
      <p:sp>
        <p:nvSpPr>
          <p:cNvPr id="10" name="Rectangle 9">
            <a:extLst>
              <a:ext uri="{FF2B5EF4-FFF2-40B4-BE49-F238E27FC236}">
                <a16:creationId xmlns:a16="http://schemas.microsoft.com/office/drawing/2014/main" id="{5C43E08D-F819-424A-A970-2B4911C13504}"/>
              </a:ext>
            </a:extLst>
          </p:cNvPr>
          <p:cNvSpPr/>
          <p:nvPr/>
        </p:nvSpPr>
        <p:spPr>
          <a:xfrm>
            <a:off x="2788486" y="4217695"/>
            <a:ext cx="6615028" cy="2385268"/>
          </a:xfrm>
          <a:prstGeom prst="rect">
            <a:avLst/>
          </a:prstGeom>
        </p:spPr>
        <p:txBody>
          <a:bodyPr wrap="square">
            <a:spAutoFit/>
          </a:bodyPr>
          <a:lstStyle/>
          <a:p>
            <a:pPr algn="just" defTabSz="914225">
              <a:spcAft>
                <a:spcPts val="600"/>
              </a:spcAft>
            </a:pPr>
            <a:r>
              <a:rPr lang="en-US" sz="2400" kern="0"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“Today we don’t think of aviation as ‘artificial flight’—it’s simply flight. In the same way, we shouldn’t think of technological intelligence as artificial, but rather as intelligence that serves to augment human capabilities and capacities.”</a:t>
            </a:r>
          </a:p>
          <a:p>
            <a:pPr algn="just" defTabSz="914225"/>
            <a:r>
              <a:rPr lang="en-US" sz="2000" kern="0" dirty="0">
                <a:latin typeface="Segoe UI Semilight" panose="020B0402040204020203" pitchFamily="34" charset="0"/>
                <a:cs typeface="Segoe UI Semilight" panose="020B0402040204020203" pitchFamily="34" charset="0"/>
              </a:rPr>
              <a:t>–Satya Nadella</a:t>
            </a:r>
          </a:p>
        </p:txBody>
      </p:sp>
    </p:spTree>
    <p:custDataLst>
      <p:tags r:id="rId1"/>
    </p:custDataLst>
    <p:extLst>
      <p:ext uri="{BB962C8B-B14F-4D97-AF65-F5344CB8AC3E}">
        <p14:creationId xmlns:p14="http://schemas.microsoft.com/office/powerpoint/2010/main" val="19354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400"/>
                                  </p:stCondLst>
                                  <p:childTnLst>
                                    <p:animMotion origin="layout" path="M -4.16667E-7 -2.59259E-6 L -0.05911 0.00116 " pathEditMode="relative" rAng="0" ptsTypes="AA">
                                      <p:cBhvr>
                                        <p:cTn id="9" dur="500" spd="-100000" fill="hold"/>
                                        <p:tgtEl>
                                          <p:spTgt spid="5"/>
                                        </p:tgtEl>
                                        <p:attrNameLst>
                                          <p:attrName>ppt_x</p:attrName>
                                          <p:attrName>ppt_y</p:attrName>
                                        </p:attrNameLst>
                                      </p:cBhvr>
                                      <p:rCtr x="-2956" y="46"/>
                                    </p:animMotion>
                                  </p:childTnLst>
                                </p:cTn>
                              </p:par>
                              <p:par>
                                <p:cTn id="10" presetID="10" presetClass="entr" presetSubtype="0" fill="hold" grpId="0"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400"/>
                                  </p:stCondLst>
                                  <p:childTnLst>
                                    <p:animMotion origin="layout" path="M -4.16667E-7 -2.59259E-6 L -0.05911 0.00116 " pathEditMode="relative" rAng="0" ptsTypes="AA">
                                      <p:cBhvr>
                                        <p:cTn id="14" dur="500" spd="-100000" fill="hold"/>
                                        <p:tgtEl>
                                          <p:spTgt spid="4"/>
                                        </p:tgtEl>
                                        <p:attrNameLst>
                                          <p:attrName>ppt_x</p:attrName>
                                          <p:attrName>ppt_y</p:attrName>
                                        </p:attrNameLst>
                                      </p:cBhvr>
                                      <p:rCtr x="-2956" y="46"/>
                                    </p:animMotion>
                                  </p:childTnLst>
                                </p:cTn>
                              </p:par>
                              <p:par>
                                <p:cTn id="15" presetID="10" presetClass="entr" presetSubtype="0"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grpId="1" nodeType="withEffect">
                                  <p:stCondLst>
                                    <p:cond delay="300"/>
                                  </p:stCondLst>
                                  <p:childTnLst>
                                    <p:animMotion origin="layout" path="M 3.75E-6 4.07407E-6 L 0.0845 0.00277 " pathEditMode="relative" rAng="0" ptsTypes="AA">
                                      <p:cBhvr>
                                        <p:cTn id="19" dur="500" spd="-100000" fill="hold"/>
                                        <p:tgtEl>
                                          <p:spTgt spid="10"/>
                                        </p:tgtEl>
                                        <p:attrNameLst>
                                          <p:attrName>ppt_x</p:attrName>
                                          <p:attrName>ppt_y</p:attrName>
                                        </p:attrNameLst>
                                      </p:cBhvr>
                                      <p:rCtr x="421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4147BD-973A-403C-898D-E388A33220BF}"/>
              </a:ext>
            </a:extLst>
          </p:cNvPr>
          <p:cNvSpPr/>
          <p:nvPr/>
        </p:nvSpPr>
        <p:spPr bwMode="auto">
          <a:xfrm>
            <a:off x="0" y="0"/>
            <a:ext cx="12192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252782E-9419-4781-BB90-E61AD7FE7B48}"/>
              </a:ext>
            </a:extLst>
          </p:cNvPr>
          <p:cNvSpPr>
            <a:spLocks noGrp="1"/>
          </p:cNvSpPr>
          <p:nvPr>
            <p:ph type="title"/>
          </p:nvPr>
        </p:nvSpPr>
        <p:spPr>
          <a:xfrm>
            <a:off x="2467991" y="3035808"/>
            <a:ext cx="9141397" cy="940880"/>
          </a:xfrm>
        </p:spPr>
        <p:txBody>
          <a:bodyPr anchor="ctr">
            <a:noAutofit/>
          </a:bodyPr>
          <a:lstStyle/>
          <a:p>
            <a:r>
              <a:rPr lang="en-US">
                <a:solidFill>
                  <a:schemeClr val="bg2"/>
                </a:solidFill>
              </a:rPr>
              <a:t>What is AI? </a:t>
            </a:r>
          </a:p>
        </p:txBody>
      </p:sp>
      <p:sp>
        <p:nvSpPr>
          <p:cNvPr id="4" name="Product_ECDC" title="Icon of a box">
            <a:extLst>
              <a:ext uri="{FF2B5EF4-FFF2-40B4-BE49-F238E27FC236}">
                <a16:creationId xmlns:a16="http://schemas.microsoft.com/office/drawing/2014/main" id="{24ADA75D-D5B3-449B-BC09-379EB25A7593}"/>
              </a:ext>
            </a:extLst>
          </p:cNvPr>
          <p:cNvSpPr>
            <a:spLocks noChangeAspect="1" noEditPoints="1"/>
          </p:cNvSpPr>
          <p:nvPr/>
        </p:nvSpPr>
        <p:spPr bwMode="auto">
          <a:xfrm>
            <a:off x="1117599" y="3033713"/>
            <a:ext cx="838175" cy="9429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40759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2F65-F458-4C96-B907-CFD6EFD6F7C2}"/>
              </a:ext>
            </a:extLst>
          </p:cNvPr>
          <p:cNvSpPr>
            <a:spLocks noGrp="1"/>
          </p:cNvSpPr>
          <p:nvPr>
            <p:ph type="title"/>
          </p:nvPr>
        </p:nvSpPr>
        <p:spPr/>
        <p:txBody>
          <a:bodyPr/>
          <a:lstStyle/>
          <a:p>
            <a:r>
              <a:rPr lang="en-US"/>
              <a:t>What Microsoft means by AI</a:t>
            </a:r>
          </a:p>
        </p:txBody>
      </p:sp>
      <p:sp>
        <p:nvSpPr>
          <p:cNvPr id="41" name="Rectangle 40">
            <a:extLst>
              <a:ext uri="{FF2B5EF4-FFF2-40B4-BE49-F238E27FC236}">
                <a16:creationId xmlns:a16="http://schemas.microsoft.com/office/drawing/2014/main" id="{FE3EF794-D1A0-4EA8-9EE5-5A8A2B8D4046}"/>
              </a:ext>
            </a:extLst>
          </p:cNvPr>
          <p:cNvSpPr/>
          <p:nvPr/>
        </p:nvSpPr>
        <p:spPr bwMode="auto">
          <a:xfrm>
            <a:off x="580643" y="1297530"/>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0" tIns="292608" rIns="292608" bIns="292608" numCol="1" spcCol="0" rtlCol="0" fromWordArt="0" anchor="ctr" anchorCtr="0" forceAA="0" compatLnSpc="1">
            <a:prstTxWarp prst="textNoShape">
              <a:avLst/>
            </a:prstTxWarp>
            <a:noAutofit/>
          </a:bodyPr>
          <a:lstStyle/>
          <a:p>
            <a:pPr defTabSz="932293" fontAlgn="base">
              <a:lnSpc>
                <a:spcPct val="90000"/>
              </a:lnSpc>
              <a:spcBef>
                <a:spcPts val="1200"/>
              </a:spcBef>
            </a:pP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AI is not static, </a:t>
            </a:r>
            <a:b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b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it </a:t>
            </a:r>
            <a:r>
              <a:rPr lang="en-US" sz="1800" spc="-30">
                <a:gradFill>
                  <a:gsLst>
                    <a:gs pos="89231">
                      <a:schemeClr val="accent1"/>
                    </a:gs>
                    <a:gs pos="80513">
                      <a:schemeClr val="accent1"/>
                    </a:gs>
                  </a:gsLst>
                  <a:lin ang="5400000" scaled="0"/>
                </a:gradFill>
                <a:latin typeface="Segoe UI Semilight" panose="020B0402040204020203" pitchFamily="34" charset="0"/>
                <a:cs typeface="Segoe UI Semilight" panose="020B0402040204020203" pitchFamily="34" charset="0"/>
              </a:rPr>
              <a:t>learns and thinks</a:t>
            </a:r>
          </a:p>
        </p:txBody>
      </p:sp>
      <p:sp>
        <p:nvSpPr>
          <p:cNvPr id="59" name="Rectangle 58">
            <a:extLst>
              <a:ext uri="{FF2B5EF4-FFF2-40B4-BE49-F238E27FC236}">
                <a16:creationId xmlns:a16="http://schemas.microsoft.com/office/drawing/2014/main" id="{E1418363-B493-4188-A099-23CE93AA8EB8}"/>
              </a:ext>
            </a:extLst>
          </p:cNvPr>
          <p:cNvSpPr/>
          <p:nvPr/>
        </p:nvSpPr>
        <p:spPr bwMode="auto">
          <a:xfrm>
            <a:off x="4292091" y="1297530"/>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0" tIns="292608" rIns="292608" bIns="292608" numCol="1" spcCol="0" rtlCol="0" fromWordArt="0" anchor="ctr" anchorCtr="0" forceAA="0" compatLnSpc="1">
            <a:prstTxWarp prst="textNoShape">
              <a:avLst/>
            </a:prstTxWarp>
            <a:noAutofit/>
          </a:bodyPr>
          <a:lstStyle/>
          <a:p>
            <a:pPr defTabSz="932293" fontAlgn="base">
              <a:lnSpc>
                <a:spcPct val="90000"/>
              </a:lnSpc>
              <a:spcBef>
                <a:spcPts val="1200"/>
              </a:spcBef>
            </a:pP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AI </a:t>
            </a:r>
            <a:r>
              <a:rPr lang="en-US" sz="1800" spc="-30">
                <a:gradFill>
                  <a:gsLst>
                    <a:gs pos="89231">
                      <a:schemeClr val="accent1"/>
                    </a:gs>
                    <a:gs pos="80513">
                      <a:schemeClr val="accent1"/>
                    </a:gs>
                  </a:gsLst>
                  <a:lin ang="5400000" scaled="0"/>
                </a:gradFill>
                <a:latin typeface="Segoe UI Semilight" panose="020B0402040204020203" pitchFamily="34" charset="0"/>
                <a:cs typeface="Segoe UI Semilight" panose="020B0402040204020203" pitchFamily="34" charset="0"/>
              </a:rPr>
              <a:t>amplifies</a:t>
            </a: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 </a:t>
            </a:r>
            <a:b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b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human capabilities</a:t>
            </a:r>
          </a:p>
        </p:txBody>
      </p:sp>
      <p:sp>
        <p:nvSpPr>
          <p:cNvPr id="60" name="Rectangle 59">
            <a:extLst>
              <a:ext uri="{FF2B5EF4-FFF2-40B4-BE49-F238E27FC236}">
                <a16:creationId xmlns:a16="http://schemas.microsoft.com/office/drawing/2014/main" id="{F495F5F1-57F1-4D8A-B9A2-22981E2C9DF9}"/>
              </a:ext>
            </a:extLst>
          </p:cNvPr>
          <p:cNvSpPr/>
          <p:nvPr/>
        </p:nvSpPr>
        <p:spPr bwMode="auto">
          <a:xfrm>
            <a:off x="8003539" y="1297530"/>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0" tIns="292608" rIns="292608" bIns="292608" numCol="1" spcCol="0" rtlCol="0" fromWordArt="0" anchor="ctr" anchorCtr="0" forceAA="0" compatLnSpc="1">
            <a:prstTxWarp prst="textNoShape">
              <a:avLst/>
            </a:prstTxWarp>
            <a:noAutofit/>
          </a:bodyPr>
          <a:lstStyle/>
          <a:p>
            <a:pPr defTabSz="932293" fontAlgn="base">
              <a:lnSpc>
                <a:spcPct val="90000"/>
              </a:lnSpc>
              <a:spcBef>
                <a:spcPts val="1200"/>
              </a:spcBef>
            </a:pP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AI will </a:t>
            </a:r>
            <a:r>
              <a:rPr lang="en-US" sz="1800" spc="-30">
                <a:gradFill>
                  <a:gsLst>
                    <a:gs pos="89231">
                      <a:schemeClr val="accent1"/>
                    </a:gs>
                    <a:gs pos="80513">
                      <a:schemeClr val="accent1"/>
                    </a:gs>
                  </a:gsLst>
                  <a:lin ang="5400000" scaled="0"/>
                </a:gradFill>
                <a:latin typeface="Segoe UI Semilight" panose="020B0402040204020203" pitchFamily="34" charset="0"/>
                <a:cs typeface="Segoe UI Semilight" panose="020B0402040204020203" pitchFamily="34" charset="0"/>
              </a:rPr>
              <a:t>assume job tasks, </a:t>
            </a:r>
            <a:r>
              <a:rPr lang="en-US" sz="1800" spc="-30">
                <a:gradFill>
                  <a:gsLst>
                    <a:gs pos="80513">
                      <a:schemeClr val="tx1"/>
                    </a:gs>
                    <a:gs pos="70769">
                      <a:schemeClr val="tx1"/>
                    </a:gs>
                  </a:gsLst>
                  <a:lin ang="5400000" scaled="0"/>
                </a:gradFill>
                <a:latin typeface="Segoe UI Semilight" panose="020B0402040204020203" pitchFamily="34" charset="0"/>
                <a:cs typeface="Segoe UI Semilight" panose="020B0402040204020203" pitchFamily="34" charset="0"/>
              </a:rPr>
              <a:t>not necessarily eliminate the job</a:t>
            </a:r>
          </a:p>
        </p:txBody>
      </p:sp>
      <p:sp>
        <p:nvSpPr>
          <p:cNvPr id="61" name="Title 1">
            <a:extLst>
              <a:ext uri="{FF2B5EF4-FFF2-40B4-BE49-F238E27FC236}">
                <a16:creationId xmlns:a16="http://schemas.microsoft.com/office/drawing/2014/main" id="{36EFB0CF-0E7A-4D73-84DD-37055C337437}"/>
              </a:ext>
            </a:extLst>
          </p:cNvPr>
          <p:cNvSpPr txBox="1">
            <a:spLocks/>
          </p:cNvSpPr>
          <p:nvPr/>
        </p:nvSpPr>
        <p:spPr>
          <a:xfrm>
            <a:off x="594359" y="2877425"/>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cs typeface="Segoe UI Semilight" panose="020B0402040204020203" pitchFamily="34" charset="0"/>
              </a:rPr>
              <a:t>The immediate impact of AI is outstanding</a:t>
            </a:r>
          </a:p>
        </p:txBody>
      </p:sp>
      <p:sp>
        <p:nvSpPr>
          <p:cNvPr id="65" name="Rectangle 64">
            <a:extLst>
              <a:ext uri="{FF2B5EF4-FFF2-40B4-BE49-F238E27FC236}">
                <a16:creationId xmlns:a16="http://schemas.microsoft.com/office/drawing/2014/main" id="{E9EEB433-879F-417E-B324-11432A2FF06F}"/>
              </a:ext>
            </a:extLst>
          </p:cNvPr>
          <p:cNvSpPr/>
          <p:nvPr/>
        </p:nvSpPr>
        <p:spPr bwMode="auto">
          <a:xfrm>
            <a:off x="580643" y="4898732"/>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r>
              <a:rPr lang="en-US" sz="2000" b="1">
                <a:solidFill>
                  <a:schemeClr val="tx1"/>
                </a:solidFill>
                <a:latin typeface="Segoe UI Semilight" panose="020B0402040204020203" pitchFamily="34" charset="0"/>
                <a:ea typeface="Segoe UI Semibold" charset="0"/>
                <a:cs typeface="Segoe UI Semilight" panose="020B0402040204020203" pitchFamily="34" charset="0"/>
              </a:rPr>
              <a:t>Conversational Agents</a:t>
            </a:r>
          </a:p>
          <a:p>
            <a:pPr defTabSz="914225">
              <a:lnSpc>
                <a:spcPct val="90000"/>
              </a:lnSpc>
              <a:spcAft>
                <a:spcPts val="600"/>
              </a:spcAft>
              <a:defRPr/>
            </a:pPr>
            <a:r>
              <a:rPr lang="en-US" sz="1400">
                <a:solidFill>
                  <a:schemeClr val="tx1"/>
                </a:solidFill>
                <a:latin typeface="Segoe UI Semilight" panose="020B0402040204020203" pitchFamily="34" charset="0"/>
                <a:ea typeface="Segoe UI Semibold" panose="020B0502040204020203" pitchFamily="34" charset="0"/>
                <a:cs typeface="Segoe UI Semilight" panose="020B0402040204020203" pitchFamily="34" charset="0"/>
              </a:rPr>
              <a:t>Transform your engagements with customers and employees</a:t>
            </a:r>
          </a:p>
        </p:txBody>
      </p:sp>
      <p:sp>
        <p:nvSpPr>
          <p:cNvPr id="66" name="Rectangle 65">
            <a:extLst>
              <a:ext uri="{FF2B5EF4-FFF2-40B4-BE49-F238E27FC236}">
                <a16:creationId xmlns:a16="http://schemas.microsoft.com/office/drawing/2014/main" id="{401231C0-C8A3-4BBC-B3A9-DF4316E507BB}"/>
              </a:ext>
            </a:extLst>
          </p:cNvPr>
          <p:cNvSpPr/>
          <p:nvPr/>
        </p:nvSpPr>
        <p:spPr bwMode="auto">
          <a:xfrm>
            <a:off x="4292091" y="4898732"/>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r>
              <a:rPr lang="en-US" sz="2000" b="1">
                <a:solidFill>
                  <a:schemeClr val="tx1"/>
                </a:solidFill>
                <a:latin typeface="Segoe UI Semilight" panose="020B0402040204020203" pitchFamily="34" charset="0"/>
                <a:ea typeface="Segoe UI Semibold" charset="0"/>
                <a:cs typeface="Segoe UI Semilight" panose="020B0402040204020203" pitchFamily="34" charset="0"/>
              </a:rPr>
              <a:t>Intelligent Apps</a:t>
            </a:r>
          </a:p>
          <a:p>
            <a:pPr defTabSz="914225">
              <a:lnSpc>
                <a:spcPct val="90000"/>
              </a:lnSpc>
              <a:spcAft>
                <a:spcPts val="600"/>
              </a:spcAft>
              <a:defRPr/>
            </a:pPr>
            <a:r>
              <a:rPr lang="en-US" sz="1400">
                <a:solidFill>
                  <a:schemeClr val="tx1"/>
                </a:solidFill>
                <a:latin typeface="Segoe UI Semilight" panose="020B0402040204020203" pitchFamily="34" charset="0"/>
                <a:ea typeface="Segoe UI Semibold" panose="020B0502040204020203" pitchFamily="34" charset="0"/>
                <a:cs typeface="Segoe UI Semilight" panose="020B0402040204020203" pitchFamily="34" charset="0"/>
              </a:rPr>
              <a:t>Leverage AI to create the future of business applications</a:t>
            </a:r>
          </a:p>
        </p:txBody>
      </p:sp>
      <p:sp>
        <p:nvSpPr>
          <p:cNvPr id="67" name="Rectangle 66">
            <a:extLst>
              <a:ext uri="{FF2B5EF4-FFF2-40B4-BE49-F238E27FC236}">
                <a16:creationId xmlns:a16="http://schemas.microsoft.com/office/drawing/2014/main" id="{3731881E-02C4-4E09-81F7-FD6D1BDD9E17}"/>
              </a:ext>
            </a:extLst>
          </p:cNvPr>
          <p:cNvSpPr/>
          <p:nvPr/>
        </p:nvSpPr>
        <p:spPr bwMode="auto">
          <a:xfrm>
            <a:off x="8003539" y="4898732"/>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r>
              <a:rPr lang="en-US" sz="2000" b="1">
                <a:solidFill>
                  <a:schemeClr val="tx1"/>
                </a:solidFill>
                <a:latin typeface="Segoe UI Semilight" panose="020B0402040204020203" pitchFamily="34" charset="0"/>
                <a:ea typeface="Segoe UI Semibold" charset="0"/>
                <a:cs typeface="Segoe UI Semilight" panose="020B0402040204020203" pitchFamily="34" charset="0"/>
              </a:rPr>
              <a:t>Business Processes</a:t>
            </a:r>
          </a:p>
          <a:p>
            <a:pPr defTabSz="914225">
              <a:lnSpc>
                <a:spcPct val="90000"/>
              </a:lnSpc>
              <a:spcAft>
                <a:spcPts val="600"/>
              </a:spcAft>
              <a:defRPr/>
            </a:pPr>
            <a:r>
              <a:rPr lang="en-US" sz="1400">
                <a:solidFill>
                  <a:schemeClr val="tx1"/>
                </a:solidFill>
                <a:latin typeface="Segoe UI Semilight" panose="020B0402040204020203" pitchFamily="34" charset="0"/>
                <a:ea typeface="Segoe UI Semibold" panose="020B0502040204020203" pitchFamily="34" charset="0"/>
                <a:cs typeface="Segoe UI Semilight" panose="020B0402040204020203" pitchFamily="34" charset="0"/>
              </a:rPr>
              <a:t>Transform critical business processes with AI</a:t>
            </a:r>
          </a:p>
        </p:txBody>
      </p:sp>
      <p:grpSp>
        <p:nvGrpSpPr>
          <p:cNvPr id="69" name="Group 68">
            <a:extLst>
              <a:ext uri="{FF2B5EF4-FFF2-40B4-BE49-F238E27FC236}">
                <a16:creationId xmlns:a16="http://schemas.microsoft.com/office/drawing/2014/main" id="{597585E8-5C8C-4EEC-B65F-A07234456532}"/>
              </a:ext>
            </a:extLst>
          </p:cNvPr>
          <p:cNvGrpSpPr/>
          <p:nvPr/>
        </p:nvGrpSpPr>
        <p:grpSpPr>
          <a:xfrm>
            <a:off x="751839" y="1506663"/>
            <a:ext cx="793724" cy="793724"/>
            <a:chOff x="584200" y="2017713"/>
            <a:chExt cx="1165942" cy="1165942"/>
          </a:xfrm>
          <a:noFill/>
        </p:grpSpPr>
        <p:sp>
          <p:nvSpPr>
            <p:cNvPr id="70" name="Oval 69">
              <a:extLst>
                <a:ext uri="{FF2B5EF4-FFF2-40B4-BE49-F238E27FC236}">
                  <a16:creationId xmlns:a16="http://schemas.microsoft.com/office/drawing/2014/main" id="{A005EE55-8593-45B0-BD04-D09CCEB712E0}"/>
                </a:ext>
              </a:extLst>
            </p:cNvPr>
            <p:cNvSpPr/>
            <p:nvPr/>
          </p:nvSpPr>
          <p:spPr bwMode="auto">
            <a:xfrm>
              <a:off x="584200" y="2017713"/>
              <a:ext cx="1165942" cy="1165942"/>
            </a:xfrm>
            <a:prstGeom prst="ellipse">
              <a:avLst/>
            </a:prstGeom>
            <a:grpFill/>
            <a:ln w="9525">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defTabSz="914102" fontAlgn="base">
                <a:lnSpc>
                  <a:spcPct val="90000"/>
                </a:lnSpc>
                <a:spcBef>
                  <a:spcPts val="1200"/>
                </a:spcBef>
              </a:pPr>
              <a:endParaRPr lang="en-US" sz="2400" b="1" err="1">
                <a:gradFill>
                  <a:gsLst>
                    <a:gs pos="9231">
                      <a:schemeClr val="bg1"/>
                    </a:gs>
                    <a:gs pos="23590">
                      <a:schemeClr val="bg1"/>
                    </a:gs>
                  </a:gsLst>
                  <a:lin ang="5400000" scaled="0"/>
                </a:gradFill>
                <a:latin typeface="Segoe UI Semilight" panose="020B0402040204020203" pitchFamily="34" charset="0"/>
                <a:cs typeface="Segoe UI Semilight" panose="020B0402040204020203" pitchFamily="34" charset="0"/>
              </a:endParaRPr>
            </a:p>
          </p:txBody>
        </p:sp>
        <p:sp>
          <p:nvSpPr>
            <p:cNvPr id="71" name="Brain_3" title="Icon of a brain">
              <a:extLst>
                <a:ext uri="{FF2B5EF4-FFF2-40B4-BE49-F238E27FC236}">
                  <a16:creationId xmlns:a16="http://schemas.microsoft.com/office/drawing/2014/main" id="{7926A8D4-59BB-477C-8C6B-1CB965E96360}"/>
                </a:ext>
              </a:extLst>
            </p:cNvPr>
            <p:cNvSpPr>
              <a:spLocks noChangeAspect="1" noEditPoints="1"/>
            </p:cNvSpPr>
            <p:nvPr/>
          </p:nvSpPr>
          <p:spPr bwMode="auto">
            <a:xfrm>
              <a:off x="961775" y="2379828"/>
              <a:ext cx="410792" cy="4417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grpFill/>
            <a:ln w="15875"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2400">
                <a:latin typeface="Segoe UI Semilight" panose="020B0402040204020203" pitchFamily="34" charset="0"/>
                <a:cs typeface="Segoe UI Semilight" panose="020B0402040204020203" pitchFamily="34" charset="0"/>
              </a:endParaRPr>
            </a:p>
          </p:txBody>
        </p:sp>
      </p:grpSp>
      <p:grpSp>
        <p:nvGrpSpPr>
          <p:cNvPr id="79" name="Group 78">
            <a:extLst>
              <a:ext uri="{FF2B5EF4-FFF2-40B4-BE49-F238E27FC236}">
                <a16:creationId xmlns:a16="http://schemas.microsoft.com/office/drawing/2014/main" id="{5BB5EE02-DBCF-4C71-940F-2BEE66186A8B}"/>
              </a:ext>
            </a:extLst>
          </p:cNvPr>
          <p:cNvGrpSpPr/>
          <p:nvPr/>
        </p:nvGrpSpPr>
        <p:grpSpPr>
          <a:xfrm>
            <a:off x="4460422" y="1506663"/>
            <a:ext cx="793724" cy="793724"/>
            <a:chOff x="4360163" y="2017713"/>
            <a:chExt cx="1165942" cy="1165942"/>
          </a:xfrm>
          <a:noFill/>
        </p:grpSpPr>
        <p:sp>
          <p:nvSpPr>
            <p:cNvPr id="80" name="Oval 79">
              <a:extLst>
                <a:ext uri="{FF2B5EF4-FFF2-40B4-BE49-F238E27FC236}">
                  <a16:creationId xmlns:a16="http://schemas.microsoft.com/office/drawing/2014/main" id="{EFD2091F-7FB8-4D63-AB1B-2BBFA6037391}"/>
                </a:ext>
              </a:extLst>
            </p:cNvPr>
            <p:cNvSpPr/>
            <p:nvPr/>
          </p:nvSpPr>
          <p:spPr bwMode="auto">
            <a:xfrm>
              <a:off x="4360163" y="2017713"/>
              <a:ext cx="1165942" cy="1165942"/>
            </a:xfrm>
            <a:prstGeom prst="ellipse">
              <a:avLst/>
            </a:prstGeom>
            <a:grpFill/>
            <a:ln w="9525">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defTabSz="914102" fontAlgn="base">
                <a:lnSpc>
                  <a:spcPct val="90000"/>
                </a:lnSpc>
                <a:spcBef>
                  <a:spcPts val="1200"/>
                </a:spcBef>
              </a:pPr>
              <a:endParaRPr lang="en-US" sz="2400" b="1" err="1">
                <a:gradFill>
                  <a:gsLst>
                    <a:gs pos="9231">
                      <a:schemeClr val="bg1"/>
                    </a:gs>
                    <a:gs pos="23590">
                      <a:schemeClr val="bg1"/>
                    </a:gs>
                  </a:gsLst>
                  <a:lin ang="5400000" scaled="0"/>
                </a:gradFill>
                <a:latin typeface="Segoe UI Semilight" panose="020B0402040204020203" pitchFamily="34" charset="0"/>
                <a:cs typeface="Segoe UI Semilight" panose="020B0402040204020203" pitchFamily="34" charset="0"/>
              </a:endParaRPr>
            </a:p>
          </p:txBody>
        </p:sp>
        <p:sp>
          <p:nvSpPr>
            <p:cNvPr id="81" name="people_19" title="Icon of a person standing on a circle">
              <a:extLst>
                <a:ext uri="{FF2B5EF4-FFF2-40B4-BE49-F238E27FC236}">
                  <a16:creationId xmlns:a16="http://schemas.microsoft.com/office/drawing/2014/main" id="{422D0381-F5B3-4A29-833A-1DFDE20526B5}"/>
                </a:ext>
              </a:extLst>
            </p:cNvPr>
            <p:cNvSpPr>
              <a:spLocks noChangeAspect="1" noEditPoints="1"/>
            </p:cNvSpPr>
            <p:nvPr/>
          </p:nvSpPr>
          <p:spPr bwMode="auto">
            <a:xfrm>
              <a:off x="4755450" y="2357743"/>
              <a:ext cx="375368" cy="485883"/>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grpFill/>
            <a:ln w="1587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2400">
                <a:latin typeface="Segoe UI Semilight" panose="020B0402040204020203" pitchFamily="34" charset="0"/>
                <a:cs typeface="Segoe UI Semilight" panose="020B0402040204020203" pitchFamily="34" charset="0"/>
              </a:endParaRPr>
            </a:p>
          </p:txBody>
        </p:sp>
      </p:grpSp>
      <p:grpSp>
        <p:nvGrpSpPr>
          <p:cNvPr id="82" name="Group 81">
            <a:extLst>
              <a:ext uri="{FF2B5EF4-FFF2-40B4-BE49-F238E27FC236}">
                <a16:creationId xmlns:a16="http://schemas.microsoft.com/office/drawing/2014/main" id="{6C12A0F1-5300-4DF9-84A5-63EFC1F677AF}"/>
              </a:ext>
            </a:extLst>
          </p:cNvPr>
          <p:cNvGrpSpPr/>
          <p:nvPr/>
        </p:nvGrpSpPr>
        <p:grpSpPr>
          <a:xfrm>
            <a:off x="8169005" y="1506663"/>
            <a:ext cx="793724" cy="793724"/>
            <a:chOff x="8132063" y="2017713"/>
            <a:chExt cx="1165942" cy="1165942"/>
          </a:xfrm>
          <a:noFill/>
        </p:grpSpPr>
        <p:sp>
          <p:nvSpPr>
            <p:cNvPr id="83" name="Oval 82">
              <a:extLst>
                <a:ext uri="{FF2B5EF4-FFF2-40B4-BE49-F238E27FC236}">
                  <a16:creationId xmlns:a16="http://schemas.microsoft.com/office/drawing/2014/main" id="{A65584F2-9213-476E-9440-253E16B72DAE}"/>
                </a:ext>
              </a:extLst>
            </p:cNvPr>
            <p:cNvSpPr/>
            <p:nvPr/>
          </p:nvSpPr>
          <p:spPr bwMode="auto">
            <a:xfrm>
              <a:off x="8132063" y="2017713"/>
              <a:ext cx="1165942" cy="1165942"/>
            </a:xfrm>
            <a:prstGeom prst="ellipse">
              <a:avLst/>
            </a:prstGeom>
            <a:grpFill/>
            <a:ln w="9525">
              <a:solidFill>
                <a:schemeClr val="accent1"/>
              </a:solid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noAutofit/>
            </a:bodyPr>
            <a:lstStyle/>
            <a:p>
              <a:pPr defTabSz="914102" fontAlgn="base">
                <a:lnSpc>
                  <a:spcPct val="90000"/>
                </a:lnSpc>
                <a:spcBef>
                  <a:spcPts val="1200"/>
                </a:spcBef>
              </a:pPr>
              <a:endParaRPr lang="en-US" sz="2400" b="1" err="1">
                <a:gradFill>
                  <a:gsLst>
                    <a:gs pos="9231">
                      <a:schemeClr val="bg1"/>
                    </a:gs>
                    <a:gs pos="23590">
                      <a:schemeClr val="bg1"/>
                    </a:gs>
                  </a:gsLst>
                  <a:lin ang="5400000" scaled="0"/>
                </a:gradFill>
                <a:latin typeface="Segoe UI Semilight" panose="020B0402040204020203" pitchFamily="34" charset="0"/>
                <a:cs typeface="Segoe UI Semilight" panose="020B0402040204020203" pitchFamily="34" charset="0"/>
              </a:endParaRPr>
            </a:p>
          </p:txBody>
        </p:sp>
        <p:sp>
          <p:nvSpPr>
            <p:cNvPr id="84" name="Trackers_EADF" title="Icon of a clipboard with a checklist on it">
              <a:extLst>
                <a:ext uri="{FF2B5EF4-FFF2-40B4-BE49-F238E27FC236}">
                  <a16:creationId xmlns:a16="http://schemas.microsoft.com/office/drawing/2014/main" id="{E4B1A174-3CCA-4561-AA55-D916F80970CB}"/>
                </a:ext>
              </a:extLst>
            </p:cNvPr>
            <p:cNvSpPr>
              <a:spLocks noChangeAspect="1" noEditPoints="1"/>
            </p:cNvSpPr>
            <p:nvPr/>
          </p:nvSpPr>
          <p:spPr bwMode="auto">
            <a:xfrm>
              <a:off x="8533113" y="2352625"/>
              <a:ext cx="363843" cy="49611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2400">
                <a:latin typeface="Segoe UI Semilight" panose="020B0402040204020203" pitchFamily="34" charset="0"/>
                <a:cs typeface="Segoe UI Semilight" panose="020B0402040204020203" pitchFamily="34" charset="0"/>
              </a:endParaRPr>
            </a:p>
          </p:txBody>
        </p:sp>
      </p:grpSp>
      <p:grpSp>
        <p:nvGrpSpPr>
          <p:cNvPr id="14" name="Group 13">
            <a:extLst>
              <a:ext uri="{FF2B5EF4-FFF2-40B4-BE49-F238E27FC236}">
                <a16:creationId xmlns:a16="http://schemas.microsoft.com/office/drawing/2014/main" id="{BF39242E-6D15-46B5-99F4-717E8E913EF9}"/>
              </a:ext>
            </a:extLst>
          </p:cNvPr>
          <p:cNvGrpSpPr/>
          <p:nvPr/>
        </p:nvGrpSpPr>
        <p:grpSpPr>
          <a:xfrm>
            <a:off x="580642" y="3576445"/>
            <a:ext cx="3607820" cy="1211990"/>
            <a:chOff x="580642" y="3576445"/>
            <a:chExt cx="3607820" cy="1211990"/>
          </a:xfrm>
        </p:grpSpPr>
        <p:sp>
          <p:nvSpPr>
            <p:cNvPr id="62" name="Rectangle 61">
              <a:extLst>
                <a:ext uri="{FF2B5EF4-FFF2-40B4-BE49-F238E27FC236}">
                  <a16:creationId xmlns:a16="http://schemas.microsoft.com/office/drawing/2014/main" id="{0CD4597C-6DFD-461B-8ED4-CFC134FCA2F4}"/>
                </a:ext>
              </a:extLst>
            </p:cNvPr>
            <p:cNvSpPr/>
            <p:nvPr/>
          </p:nvSpPr>
          <p:spPr bwMode="auto">
            <a:xfrm>
              <a:off x="580643" y="3576445"/>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r>
                <a:rPr lang="en-US" sz="1600">
                  <a:solidFill>
                    <a:schemeClr val="tx1"/>
                  </a:solidFill>
                  <a:latin typeface="Segoe UI Semilight" panose="020B0402040204020203" pitchFamily="34" charset="0"/>
                  <a:ea typeface="Segoe UI Semibold" charset="0"/>
                  <a:cs typeface="Segoe UI Semilight" panose="020B0402040204020203" pitchFamily="34" charset="0"/>
                </a:rPr>
                <a:t>Of customer interactions powered by AI bots by 2025</a:t>
              </a:r>
            </a:p>
          </p:txBody>
        </p:sp>
        <p:sp>
          <p:nvSpPr>
            <p:cNvPr id="94" name="TextBox 93">
              <a:extLst>
                <a:ext uri="{FF2B5EF4-FFF2-40B4-BE49-F238E27FC236}">
                  <a16:creationId xmlns:a16="http://schemas.microsoft.com/office/drawing/2014/main" id="{6F399FBD-887F-435B-A0F3-6DEBC8EEEABC}"/>
                </a:ext>
              </a:extLst>
            </p:cNvPr>
            <p:cNvSpPr txBox="1"/>
            <p:nvPr/>
          </p:nvSpPr>
          <p:spPr>
            <a:xfrm>
              <a:off x="580642" y="3785279"/>
              <a:ext cx="1269878" cy="79402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3600" b="1">
                  <a:solidFill>
                    <a:srgbClr val="0070C0"/>
                  </a:solidFill>
                  <a:latin typeface="Segoe UI Semibold" charset="0"/>
                  <a:ea typeface="Segoe UI Semibold" charset="0"/>
                  <a:cs typeface="Segoe UI Semibold" charset="0"/>
                </a:rPr>
                <a:t>95%</a:t>
              </a:r>
            </a:p>
          </p:txBody>
        </p:sp>
      </p:grpSp>
      <p:grpSp>
        <p:nvGrpSpPr>
          <p:cNvPr id="15" name="Group 14">
            <a:extLst>
              <a:ext uri="{FF2B5EF4-FFF2-40B4-BE49-F238E27FC236}">
                <a16:creationId xmlns:a16="http://schemas.microsoft.com/office/drawing/2014/main" id="{5A7ABB44-F17F-4B07-B5CC-A504018011E6}"/>
              </a:ext>
            </a:extLst>
          </p:cNvPr>
          <p:cNvGrpSpPr/>
          <p:nvPr/>
        </p:nvGrpSpPr>
        <p:grpSpPr>
          <a:xfrm>
            <a:off x="4292091" y="3576445"/>
            <a:ext cx="3607819" cy="1211990"/>
            <a:chOff x="4292091" y="3576445"/>
            <a:chExt cx="3607819" cy="1211990"/>
          </a:xfrm>
        </p:grpSpPr>
        <p:sp>
          <p:nvSpPr>
            <p:cNvPr id="63" name="Rectangle 62">
              <a:extLst>
                <a:ext uri="{FF2B5EF4-FFF2-40B4-BE49-F238E27FC236}">
                  <a16:creationId xmlns:a16="http://schemas.microsoft.com/office/drawing/2014/main" id="{4DB8D196-BAF1-4B9F-A1B4-E573A9F904FB}"/>
                </a:ext>
              </a:extLst>
            </p:cNvPr>
            <p:cNvSpPr/>
            <p:nvPr/>
          </p:nvSpPr>
          <p:spPr bwMode="auto">
            <a:xfrm>
              <a:off x="4292091" y="3576445"/>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292608" rIns="292608" bIns="292608" numCol="1" spcCol="0" rtlCol="0" fromWordArt="0" anchor="ctr" anchorCtr="0" forceAA="0" compatLnSpc="1">
              <a:prstTxWarp prst="textNoShape">
                <a:avLst/>
              </a:prstTxWarp>
              <a:noAutofit/>
            </a:bodyPr>
            <a:lstStyle/>
            <a:p>
              <a:pPr defTabSz="914225">
                <a:lnSpc>
                  <a:spcPct val="90000"/>
                </a:lnSpc>
                <a:spcAft>
                  <a:spcPts val="600"/>
                </a:spcAft>
                <a:defRPr/>
              </a:pPr>
              <a:r>
                <a:rPr lang="en-US" sz="1600">
                  <a:solidFill>
                    <a:schemeClr val="tx1"/>
                  </a:solidFill>
                  <a:latin typeface="Segoe UI Semilight" panose="020B0402040204020203" pitchFamily="34" charset="0"/>
                  <a:ea typeface="Segoe UI Semibold" charset="0"/>
                  <a:cs typeface="Segoe UI Semilight" panose="020B0402040204020203" pitchFamily="34" charset="0"/>
                </a:rPr>
                <a:t>Applications to include AI by the end of </a:t>
              </a:r>
              <a:br>
                <a:rPr lang="en-US" sz="1600">
                  <a:solidFill>
                    <a:schemeClr val="tx1"/>
                  </a:solidFill>
                  <a:latin typeface="Segoe UI Semilight" panose="020B0402040204020203" pitchFamily="34" charset="0"/>
                  <a:ea typeface="Segoe UI Semibold" charset="0"/>
                  <a:cs typeface="Segoe UI Semilight" panose="020B0402040204020203" pitchFamily="34" charset="0"/>
                </a:rPr>
              </a:br>
              <a:r>
                <a:rPr lang="en-US" sz="1600">
                  <a:solidFill>
                    <a:schemeClr val="tx1"/>
                  </a:solidFill>
                  <a:latin typeface="Segoe UI Semilight" panose="020B0402040204020203" pitchFamily="34" charset="0"/>
                  <a:ea typeface="Segoe UI Semibold" charset="0"/>
                  <a:cs typeface="Segoe UI Semilight" panose="020B0402040204020203" pitchFamily="34" charset="0"/>
                </a:rPr>
                <a:t>this year</a:t>
              </a:r>
            </a:p>
          </p:txBody>
        </p:sp>
        <p:sp>
          <p:nvSpPr>
            <p:cNvPr id="95" name="TextBox 94">
              <a:extLst>
                <a:ext uri="{FF2B5EF4-FFF2-40B4-BE49-F238E27FC236}">
                  <a16:creationId xmlns:a16="http://schemas.microsoft.com/office/drawing/2014/main" id="{65C114FB-3E0D-4922-9230-74E7183D1CCC}"/>
                </a:ext>
              </a:extLst>
            </p:cNvPr>
            <p:cNvSpPr txBox="1"/>
            <p:nvPr/>
          </p:nvSpPr>
          <p:spPr>
            <a:xfrm>
              <a:off x="4292091" y="3785279"/>
              <a:ext cx="1269878" cy="79402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3600" b="1">
                  <a:solidFill>
                    <a:srgbClr val="0070C0"/>
                  </a:solidFill>
                  <a:latin typeface="Segoe UI Semibold" charset="0"/>
                  <a:ea typeface="Segoe UI Semibold" charset="0"/>
                  <a:cs typeface="Segoe UI Semibold" charset="0"/>
                </a:rPr>
                <a:t>75%</a:t>
              </a:r>
            </a:p>
          </p:txBody>
        </p:sp>
      </p:grpSp>
      <p:grpSp>
        <p:nvGrpSpPr>
          <p:cNvPr id="18" name="Group 17">
            <a:extLst>
              <a:ext uri="{FF2B5EF4-FFF2-40B4-BE49-F238E27FC236}">
                <a16:creationId xmlns:a16="http://schemas.microsoft.com/office/drawing/2014/main" id="{5E69C8C1-FD9E-428F-A546-E85EA46D0B92}"/>
              </a:ext>
            </a:extLst>
          </p:cNvPr>
          <p:cNvGrpSpPr/>
          <p:nvPr/>
        </p:nvGrpSpPr>
        <p:grpSpPr>
          <a:xfrm>
            <a:off x="8003539" y="3576445"/>
            <a:ext cx="3607819" cy="1211990"/>
            <a:chOff x="8003539" y="3576445"/>
            <a:chExt cx="3607819" cy="1211990"/>
          </a:xfrm>
        </p:grpSpPr>
        <p:sp>
          <p:nvSpPr>
            <p:cNvPr id="64" name="Rectangle 63">
              <a:extLst>
                <a:ext uri="{FF2B5EF4-FFF2-40B4-BE49-F238E27FC236}">
                  <a16:creationId xmlns:a16="http://schemas.microsoft.com/office/drawing/2014/main" id="{22202169-2B0B-4B90-A0F6-DFF7A1CC79E8}"/>
                </a:ext>
              </a:extLst>
            </p:cNvPr>
            <p:cNvSpPr/>
            <p:nvPr/>
          </p:nvSpPr>
          <p:spPr bwMode="auto">
            <a:xfrm>
              <a:off x="8003539" y="3576445"/>
              <a:ext cx="3607819" cy="1211990"/>
            </a:xfrm>
            <a:prstGeom prst="rect">
              <a:avLst/>
            </a:prstGeom>
            <a:solidFill>
              <a:schemeClr val="bg1">
                <a:lumMod val="95000"/>
              </a:schemeClr>
            </a:solidFill>
            <a:ln w="9525">
              <a:noFill/>
              <a:headEnd type="none" w="med" len="med"/>
              <a:tailEnd type="none" w="med" len="med"/>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292608" rIns="292608" bIns="292608" numCol="1" spcCol="0" rtlCol="0" fromWordArt="0" anchor="ctr" anchorCtr="0" forceAA="0" compatLnSpc="1">
              <a:prstTxWarp prst="textNoShape">
                <a:avLst/>
              </a:prstTxWarp>
              <a:noAutofit/>
            </a:bodyPr>
            <a:lstStyle/>
            <a:p>
              <a:pPr defTabSz="914225">
                <a:lnSpc>
                  <a:spcPct val="90000"/>
                </a:lnSpc>
                <a:defRPr/>
              </a:pPr>
              <a:r>
                <a:rPr lang="en-US" sz="1600">
                  <a:solidFill>
                    <a:schemeClr val="tx1"/>
                  </a:solidFill>
                  <a:latin typeface="Segoe UI Semilight" panose="020B0402040204020203" pitchFamily="34" charset="0"/>
                  <a:ea typeface="Segoe UI Semibold" charset="0"/>
                  <a:cs typeface="Segoe UI Semilight" panose="020B0402040204020203" pitchFamily="34" charset="0"/>
                </a:rPr>
                <a:t>Of enterprises using</a:t>
              </a:r>
            </a:p>
            <a:p>
              <a:pPr defTabSz="914225">
                <a:lnSpc>
                  <a:spcPct val="90000"/>
                </a:lnSpc>
                <a:spcAft>
                  <a:spcPts val="600"/>
                </a:spcAft>
                <a:defRPr/>
              </a:pPr>
              <a:r>
                <a:rPr lang="en-US" sz="1600">
                  <a:solidFill>
                    <a:schemeClr val="tx1"/>
                  </a:solidFill>
                  <a:latin typeface="Segoe UI Semilight" panose="020B0402040204020203" pitchFamily="34" charset="0"/>
                  <a:ea typeface="Segoe UI Semibold" charset="0"/>
                  <a:cs typeface="Segoe UI Semilight" panose="020B0402040204020203" pitchFamily="34" charset="0"/>
                </a:rPr>
                <a:t>AI by 2020</a:t>
              </a:r>
              <a:endParaRPr lang="en-US" sz="1600" spc="-60">
                <a:solidFill>
                  <a:schemeClr val="tx1"/>
                </a:solidFill>
                <a:latin typeface="Segoe UI Semilight" panose="020B0402040204020203" pitchFamily="34" charset="0"/>
                <a:cs typeface="Segoe UI Semilight" panose="020B0402040204020203" pitchFamily="34" charset="0"/>
              </a:endParaRPr>
            </a:p>
          </p:txBody>
        </p:sp>
        <p:sp>
          <p:nvSpPr>
            <p:cNvPr id="96" name="TextBox 95">
              <a:extLst>
                <a:ext uri="{FF2B5EF4-FFF2-40B4-BE49-F238E27FC236}">
                  <a16:creationId xmlns:a16="http://schemas.microsoft.com/office/drawing/2014/main" id="{20B35470-077D-4A26-A061-56BDC7F135D6}"/>
                </a:ext>
              </a:extLst>
            </p:cNvPr>
            <p:cNvSpPr txBox="1"/>
            <p:nvPr/>
          </p:nvSpPr>
          <p:spPr>
            <a:xfrm>
              <a:off x="8003539" y="3785279"/>
              <a:ext cx="1269878" cy="79402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3600" b="1">
                  <a:solidFill>
                    <a:srgbClr val="0070C0"/>
                  </a:solidFill>
                  <a:latin typeface="Segoe UI Semibold" charset="0"/>
                  <a:ea typeface="Segoe UI Semibold" charset="0"/>
                  <a:cs typeface="Segoe UI Semibold" charset="0"/>
                </a:rPr>
                <a:t>85%</a:t>
              </a:r>
            </a:p>
          </p:txBody>
        </p:sp>
      </p:grpSp>
    </p:spTree>
    <p:custDataLst>
      <p:tags r:id="rId1"/>
    </p:custDataLst>
    <p:extLst>
      <p:ext uri="{BB962C8B-B14F-4D97-AF65-F5344CB8AC3E}">
        <p14:creationId xmlns:p14="http://schemas.microsoft.com/office/powerpoint/2010/main" val="402566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69"/>
                                        </p:tgtEl>
                                      </p:cBhvr>
                                      <p:by x="0" y="0"/>
                                    </p:animScale>
                                  </p:childTnLst>
                                </p:cTn>
                              </p:par>
                              <p:par>
                                <p:cTn id="9" presetID="1" presetClass="entr" presetSubtype="0" fill="hold" nodeType="withEffect">
                                  <p:stCondLst>
                                    <p:cond delay="100"/>
                                  </p:stCondLst>
                                  <p:childTnLst>
                                    <p:set>
                                      <p:cBhvr>
                                        <p:cTn id="10" dur="1" fill="hold">
                                          <p:stCondLst>
                                            <p:cond delay="299"/>
                                          </p:stCondLst>
                                        </p:cTn>
                                        <p:tgtEl>
                                          <p:spTgt spid="79"/>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300" fill="hold"/>
                                        <p:tgtEl>
                                          <p:spTgt spid="79"/>
                                        </p:tgtEl>
                                      </p:cBhvr>
                                      <p:by x="0" y="0"/>
                                    </p:animScale>
                                  </p:childTnLst>
                                </p:cTn>
                              </p:par>
                              <p:par>
                                <p:cTn id="13" presetID="1" presetClass="entr" presetSubtype="0" fill="hold" nodeType="withEffect">
                                  <p:stCondLst>
                                    <p:cond delay="200"/>
                                  </p:stCondLst>
                                  <p:childTnLst>
                                    <p:set>
                                      <p:cBhvr>
                                        <p:cTn id="14" dur="1" fill="hold">
                                          <p:stCondLst>
                                            <p:cond delay="299"/>
                                          </p:stCondLst>
                                        </p:cTn>
                                        <p:tgtEl>
                                          <p:spTgt spid="82"/>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300" fill="hold"/>
                                        <p:tgtEl>
                                          <p:spTgt spid="82"/>
                                        </p:tgtEl>
                                      </p:cBhvr>
                                      <p:by x="0" y="0"/>
                                    </p:animScale>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250"/>
                                        <p:tgtEl>
                                          <p:spTgt spid="41"/>
                                        </p:tgtEl>
                                      </p:cBhvr>
                                    </p:animEffect>
                                  </p:childTnLst>
                                </p:cTn>
                              </p:par>
                              <p:par>
                                <p:cTn id="20" presetID="42" presetClass="path" presetSubtype="0" decel="100000" fill="hold" grpId="1" nodeType="withEffect">
                                  <p:stCondLst>
                                    <p:cond delay="0"/>
                                  </p:stCondLst>
                                  <p:childTnLst>
                                    <p:animMotion origin="layout" path="M 4.79167E-6 2.22222E-6 L 4.79167E-6 0.09838 " pathEditMode="relative" rAng="0" ptsTypes="AA">
                                      <p:cBhvr>
                                        <p:cTn id="21" dur="500" spd="-100000" fill="hold"/>
                                        <p:tgtEl>
                                          <p:spTgt spid="41"/>
                                        </p:tgtEl>
                                        <p:attrNameLst>
                                          <p:attrName>ppt_x</p:attrName>
                                          <p:attrName>ppt_y</p:attrName>
                                        </p:attrNameLst>
                                      </p:cBhvr>
                                      <p:rCtr x="0" y="4907"/>
                                    </p:animMotion>
                                  </p:childTnLst>
                                </p:cTn>
                              </p:par>
                              <p:par>
                                <p:cTn id="22" presetID="10"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250"/>
                                        <p:tgtEl>
                                          <p:spTgt spid="59"/>
                                        </p:tgtEl>
                                      </p:cBhvr>
                                    </p:animEffect>
                                  </p:childTnLst>
                                </p:cTn>
                              </p:par>
                              <p:par>
                                <p:cTn id="25" presetID="42" presetClass="path" presetSubtype="0" decel="100000" fill="hold" grpId="1" nodeType="withEffect">
                                  <p:stCondLst>
                                    <p:cond delay="0"/>
                                  </p:stCondLst>
                                  <p:childTnLst>
                                    <p:animMotion origin="layout" path="M 4.79167E-6 2.22222E-6 L 4.79167E-6 0.09838 " pathEditMode="relative" rAng="0" ptsTypes="AA">
                                      <p:cBhvr>
                                        <p:cTn id="26" dur="500" spd="-100000" fill="hold"/>
                                        <p:tgtEl>
                                          <p:spTgt spid="59"/>
                                        </p:tgtEl>
                                        <p:attrNameLst>
                                          <p:attrName>ppt_x</p:attrName>
                                          <p:attrName>ppt_y</p:attrName>
                                        </p:attrNameLst>
                                      </p:cBhvr>
                                      <p:rCtr x="0" y="4907"/>
                                    </p:animMotion>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50"/>
                                        <p:tgtEl>
                                          <p:spTgt spid="60"/>
                                        </p:tgtEl>
                                      </p:cBhvr>
                                    </p:animEffect>
                                  </p:childTnLst>
                                </p:cTn>
                              </p:par>
                              <p:par>
                                <p:cTn id="30" presetID="42" presetClass="path" presetSubtype="0" decel="100000" fill="hold" grpId="1" nodeType="withEffect">
                                  <p:stCondLst>
                                    <p:cond delay="0"/>
                                  </p:stCondLst>
                                  <p:childTnLst>
                                    <p:animMotion origin="layout" path="M 4.79167E-6 2.22222E-6 L 4.79167E-6 0.09838 " pathEditMode="relative" rAng="0" ptsTypes="AA">
                                      <p:cBhvr>
                                        <p:cTn id="31" dur="500" spd="-100000" fill="hold"/>
                                        <p:tgtEl>
                                          <p:spTgt spid="60"/>
                                        </p:tgtEl>
                                        <p:attrNameLst>
                                          <p:attrName>ppt_x</p:attrName>
                                          <p:attrName>ppt_y</p:attrName>
                                        </p:attrNameLst>
                                      </p:cBhvr>
                                      <p:rCtr x="0" y="4907"/>
                                    </p:animMotion>
                                  </p:childTnLst>
                                </p:cTn>
                              </p:par>
                              <p:par>
                                <p:cTn id="32" presetID="10" presetClass="entr" presetSubtype="0" fill="hold" nodeType="withEffect">
                                  <p:stCondLst>
                                    <p:cond delay="2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par>
                                <p:cTn id="35" presetID="42" presetClass="path" presetSubtype="0" decel="100000" fill="hold" nodeType="withEffect">
                                  <p:stCondLst>
                                    <p:cond delay="200"/>
                                  </p:stCondLst>
                                  <p:childTnLst>
                                    <p:animMotion origin="layout" path="M 4.79167E-6 2.22222E-6 L 4.79167E-6 0.09838 " pathEditMode="relative" rAng="0" ptsTypes="AA">
                                      <p:cBhvr>
                                        <p:cTn id="36" dur="500" spd="-100000" fill="hold"/>
                                        <p:tgtEl>
                                          <p:spTgt spid="14"/>
                                        </p:tgtEl>
                                        <p:attrNameLst>
                                          <p:attrName>ppt_x</p:attrName>
                                          <p:attrName>ppt_y</p:attrName>
                                        </p:attrNameLst>
                                      </p:cBhvr>
                                      <p:rCtr x="0" y="4907"/>
                                    </p:animMotion>
                                  </p:childTnLst>
                                </p:cTn>
                              </p:par>
                              <p:par>
                                <p:cTn id="37" presetID="10" presetClass="entr" presetSubtype="0" fill="hold" nodeType="withEffect">
                                  <p:stCondLst>
                                    <p:cond delay="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nodeType="withEffect">
                                  <p:stCondLst>
                                    <p:cond delay="200"/>
                                  </p:stCondLst>
                                  <p:childTnLst>
                                    <p:animMotion origin="layout" path="M 4.79167E-6 2.22222E-6 L 4.79167E-6 0.09838 " pathEditMode="relative" rAng="0" ptsTypes="AA">
                                      <p:cBhvr>
                                        <p:cTn id="41" dur="500" spd="-100000" fill="hold"/>
                                        <p:tgtEl>
                                          <p:spTgt spid="15"/>
                                        </p:tgtEl>
                                        <p:attrNameLst>
                                          <p:attrName>ppt_x</p:attrName>
                                          <p:attrName>ppt_y</p:attrName>
                                        </p:attrNameLst>
                                      </p:cBhvr>
                                      <p:rCtr x="0" y="4907"/>
                                    </p:animMotion>
                                  </p:childTnLst>
                                </p:cTn>
                              </p:par>
                              <p:par>
                                <p:cTn id="42" presetID="10" presetClass="entr" presetSubtype="0" fill="hold" nodeType="withEffect">
                                  <p:stCondLst>
                                    <p:cond delay="2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par>
                                <p:cTn id="45" presetID="42" presetClass="path" presetSubtype="0" decel="100000" fill="hold" nodeType="withEffect">
                                  <p:stCondLst>
                                    <p:cond delay="200"/>
                                  </p:stCondLst>
                                  <p:childTnLst>
                                    <p:animMotion origin="layout" path="M 4.79167E-6 2.22222E-6 L 4.79167E-6 0.09838 " pathEditMode="relative" rAng="0" ptsTypes="AA">
                                      <p:cBhvr>
                                        <p:cTn id="46" dur="500" spd="-100000" fill="hold"/>
                                        <p:tgtEl>
                                          <p:spTgt spid="18"/>
                                        </p:tgtEl>
                                        <p:attrNameLst>
                                          <p:attrName>ppt_x</p:attrName>
                                          <p:attrName>ppt_y</p:attrName>
                                        </p:attrNameLst>
                                      </p:cBhvr>
                                      <p:rCtr x="0" y="4907"/>
                                    </p:animMotion>
                                  </p:childTnLst>
                                </p:cTn>
                              </p:par>
                              <p:par>
                                <p:cTn id="47" presetID="10" presetClass="entr" presetSubtype="0" fill="hold" grpId="0" nodeType="withEffect">
                                  <p:stCondLst>
                                    <p:cond delay="20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250"/>
                                        <p:tgtEl>
                                          <p:spTgt spid="67"/>
                                        </p:tgtEl>
                                      </p:cBhvr>
                                    </p:animEffect>
                                  </p:childTnLst>
                                </p:cTn>
                              </p:par>
                              <p:par>
                                <p:cTn id="50" presetID="42" presetClass="path" presetSubtype="0" decel="100000" fill="hold" grpId="1" nodeType="withEffect">
                                  <p:stCondLst>
                                    <p:cond delay="200"/>
                                  </p:stCondLst>
                                  <p:childTnLst>
                                    <p:animMotion origin="layout" path="M 4.79167E-6 2.22222E-6 L 4.79167E-6 0.09838 " pathEditMode="relative" rAng="0" ptsTypes="AA">
                                      <p:cBhvr>
                                        <p:cTn id="51" dur="500" spd="-100000" fill="hold"/>
                                        <p:tgtEl>
                                          <p:spTgt spid="67"/>
                                        </p:tgtEl>
                                        <p:attrNameLst>
                                          <p:attrName>ppt_x</p:attrName>
                                          <p:attrName>ppt_y</p:attrName>
                                        </p:attrNameLst>
                                      </p:cBhvr>
                                      <p:rCtr x="0" y="4907"/>
                                    </p:animMotion>
                                  </p:childTnLst>
                                </p:cTn>
                              </p:par>
                              <p:par>
                                <p:cTn id="52" presetID="10" presetClass="entr" presetSubtype="0" fill="hold" grpId="0" nodeType="withEffect">
                                  <p:stCondLst>
                                    <p:cond delay="20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250"/>
                                        <p:tgtEl>
                                          <p:spTgt spid="66"/>
                                        </p:tgtEl>
                                      </p:cBhvr>
                                    </p:animEffect>
                                  </p:childTnLst>
                                </p:cTn>
                              </p:par>
                              <p:par>
                                <p:cTn id="55" presetID="42" presetClass="path" presetSubtype="0" decel="100000" fill="hold" grpId="1" nodeType="withEffect">
                                  <p:stCondLst>
                                    <p:cond delay="200"/>
                                  </p:stCondLst>
                                  <p:childTnLst>
                                    <p:animMotion origin="layout" path="M 4.79167E-6 2.22222E-6 L 4.79167E-6 0.09838 " pathEditMode="relative" rAng="0" ptsTypes="AA">
                                      <p:cBhvr>
                                        <p:cTn id="56" dur="500" spd="-100000" fill="hold"/>
                                        <p:tgtEl>
                                          <p:spTgt spid="66"/>
                                        </p:tgtEl>
                                        <p:attrNameLst>
                                          <p:attrName>ppt_x</p:attrName>
                                          <p:attrName>ppt_y</p:attrName>
                                        </p:attrNameLst>
                                      </p:cBhvr>
                                      <p:rCtr x="0" y="4907"/>
                                    </p:animMotion>
                                  </p:childTnLst>
                                </p:cTn>
                              </p:par>
                              <p:par>
                                <p:cTn id="57" presetID="10" presetClass="entr" presetSubtype="0" fill="hold" grpId="0" nodeType="withEffect">
                                  <p:stCondLst>
                                    <p:cond delay="20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250"/>
                                        <p:tgtEl>
                                          <p:spTgt spid="65"/>
                                        </p:tgtEl>
                                      </p:cBhvr>
                                    </p:animEffect>
                                  </p:childTnLst>
                                </p:cTn>
                              </p:par>
                              <p:par>
                                <p:cTn id="60" presetID="42" presetClass="path" presetSubtype="0" decel="100000" fill="hold" grpId="1" nodeType="withEffect">
                                  <p:stCondLst>
                                    <p:cond delay="200"/>
                                  </p:stCondLst>
                                  <p:childTnLst>
                                    <p:animMotion origin="layout" path="M 4.79167E-6 2.22222E-6 L 4.79167E-6 0.09838 " pathEditMode="relative" rAng="0" ptsTypes="AA">
                                      <p:cBhvr>
                                        <p:cTn id="61" dur="500" spd="-100000" fill="hold"/>
                                        <p:tgtEl>
                                          <p:spTgt spid="65"/>
                                        </p:tgtEl>
                                        <p:attrNameLst>
                                          <p:attrName>ppt_x</p:attrName>
                                          <p:attrName>ppt_y</p:attrName>
                                        </p:attrNameLst>
                                      </p:cBhvr>
                                      <p:rCtr x="0"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59" grpId="0" animBg="1"/>
      <p:bldP spid="59" grpId="1" animBg="1"/>
      <p:bldP spid="60" grpId="0" animBg="1"/>
      <p:bldP spid="60" grpId="1" animBg="1"/>
      <p:bldP spid="65" grpId="0" animBg="1"/>
      <p:bldP spid="65" grpId="1" animBg="1"/>
      <p:bldP spid="66" grpId="0" animBg="1"/>
      <p:bldP spid="66" grpId="1" animBg="1"/>
      <p:bldP spid="67" grpId="0" animBg="1"/>
      <p:bldP spid="6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E4064690-3DAB-4065-ADE1-B6A79C942771}"/>
              </a:ext>
            </a:extLst>
          </p:cNvPr>
          <p:cNvGrpSpPr/>
          <p:nvPr/>
        </p:nvGrpSpPr>
        <p:grpSpPr>
          <a:xfrm>
            <a:off x="4938734" y="1428750"/>
            <a:ext cx="4015740" cy="4521320"/>
            <a:chOff x="4938734" y="1428750"/>
            <a:chExt cx="4015740" cy="4521320"/>
          </a:xfrm>
        </p:grpSpPr>
        <p:cxnSp>
          <p:nvCxnSpPr>
            <p:cNvPr id="30" name="Straight Connector 29">
              <a:extLst>
                <a:ext uri="{FF2B5EF4-FFF2-40B4-BE49-F238E27FC236}">
                  <a16:creationId xmlns:a16="http://schemas.microsoft.com/office/drawing/2014/main" id="{A06A9CAF-F723-4585-B572-449F96E2486A}"/>
                </a:ext>
              </a:extLst>
            </p:cNvPr>
            <p:cNvCxnSpPr/>
            <p:nvPr/>
          </p:nvCxnSpPr>
          <p:spPr>
            <a:xfrm>
              <a:off x="4938734" y="1428750"/>
              <a:ext cx="0" cy="4521320"/>
            </a:xfrm>
            <a:prstGeom prst="line">
              <a:avLst/>
            </a:prstGeom>
            <a:ln w="15875">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F16300-62A2-4E95-A599-0DE9CCA3994F}"/>
                </a:ext>
              </a:extLst>
            </p:cNvPr>
            <p:cNvCxnSpPr/>
            <p:nvPr/>
          </p:nvCxnSpPr>
          <p:spPr>
            <a:xfrm>
              <a:off x="8954474" y="1428750"/>
              <a:ext cx="0" cy="4521320"/>
            </a:xfrm>
            <a:prstGeom prst="line">
              <a:avLst/>
            </a:prstGeom>
            <a:ln w="15875">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CAF968-E3B4-4D06-987F-B1B4E696E48D}"/>
                </a:ext>
              </a:extLst>
            </p:cNvPr>
            <p:cNvCxnSpPr/>
            <p:nvPr/>
          </p:nvCxnSpPr>
          <p:spPr>
            <a:xfrm>
              <a:off x="8151326" y="1428750"/>
              <a:ext cx="0" cy="4521320"/>
            </a:xfrm>
            <a:prstGeom prst="line">
              <a:avLst/>
            </a:prstGeom>
            <a:ln w="15875">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46E992-B316-401B-8584-811C6906279F}"/>
                </a:ext>
              </a:extLst>
            </p:cNvPr>
            <p:cNvCxnSpPr/>
            <p:nvPr/>
          </p:nvCxnSpPr>
          <p:spPr>
            <a:xfrm>
              <a:off x="7348178" y="1428750"/>
              <a:ext cx="0" cy="4521320"/>
            </a:xfrm>
            <a:prstGeom prst="line">
              <a:avLst/>
            </a:prstGeom>
            <a:ln w="15875">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BC8E2-238D-4F02-BBEC-9D1B5536C702}"/>
                </a:ext>
              </a:extLst>
            </p:cNvPr>
            <p:cNvCxnSpPr/>
            <p:nvPr/>
          </p:nvCxnSpPr>
          <p:spPr>
            <a:xfrm>
              <a:off x="6545030" y="1428750"/>
              <a:ext cx="0" cy="4521320"/>
            </a:xfrm>
            <a:prstGeom prst="line">
              <a:avLst/>
            </a:prstGeom>
            <a:ln w="15875">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588FA3-2FA7-4678-A55F-895DE940E0F5}"/>
                </a:ext>
              </a:extLst>
            </p:cNvPr>
            <p:cNvCxnSpPr/>
            <p:nvPr/>
          </p:nvCxnSpPr>
          <p:spPr>
            <a:xfrm>
              <a:off x="5741882" y="1428750"/>
              <a:ext cx="0" cy="4521320"/>
            </a:xfrm>
            <a:prstGeom prst="line">
              <a:avLst/>
            </a:prstGeom>
            <a:ln w="15875">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953E3F4-EB97-4031-8764-1769774C7247}"/>
              </a:ext>
            </a:extLst>
          </p:cNvPr>
          <p:cNvSpPr>
            <a:spLocks noGrp="1"/>
          </p:cNvSpPr>
          <p:nvPr>
            <p:ph type="title"/>
          </p:nvPr>
        </p:nvSpPr>
        <p:spPr/>
        <p:txBody>
          <a:bodyPr/>
          <a:lstStyle/>
          <a:p>
            <a:r>
              <a:rPr lang="en-US"/>
              <a:t>What specific use cases should you start with?</a:t>
            </a:r>
          </a:p>
        </p:txBody>
      </p:sp>
      <p:sp>
        <p:nvSpPr>
          <p:cNvPr id="8" name="Rectangle 7">
            <a:extLst>
              <a:ext uri="{FF2B5EF4-FFF2-40B4-BE49-F238E27FC236}">
                <a16:creationId xmlns:a16="http://schemas.microsoft.com/office/drawing/2014/main" id="{073D27E3-8C5B-4780-A041-2F1212393EBD}"/>
              </a:ext>
            </a:extLst>
          </p:cNvPr>
          <p:cNvSpPr/>
          <p:nvPr/>
        </p:nvSpPr>
        <p:spPr>
          <a:xfrm>
            <a:off x="584200" y="6411913"/>
            <a:ext cx="3374322" cy="153888"/>
          </a:xfrm>
          <a:prstGeom prst="rect">
            <a:avLst/>
          </a:prstGeom>
        </p:spPr>
        <p:txBody>
          <a:bodyPr wrap="none" lIns="0" tIns="0" rIns="0" bIns="0">
            <a:spAutoFit/>
          </a:bodyPr>
          <a:lstStyle/>
          <a:p>
            <a:r>
              <a:rPr lang="en-US" sz="1000">
                <a:gradFill>
                  <a:gsLst>
                    <a:gs pos="50769">
                      <a:schemeClr val="tx1"/>
                    </a:gs>
                    <a:gs pos="64000">
                      <a:schemeClr val="tx1"/>
                    </a:gs>
                  </a:gsLst>
                  <a:lin ang="5400000" scaled="1"/>
                </a:gradFill>
                <a:ea typeface="Calibri" panose="020F0502020204030204" pitchFamily="34" charset="0"/>
                <a:cs typeface="Times New Roman" panose="02020603050405020304" pitchFamily="18" charset="0"/>
              </a:rPr>
              <a:t>Source: </a:t>
            </a:r>
            <a:r>
              <a:rPr lang="en-US" sz="1000" err="1">
                <a:gradFill>
                  <a:gsLst>
                    <a:gs pos="50769">
                      <a:schemeClr val="tx1"/>
                    </a:gs>
                    <a:gs pos="64000">
                      <a:schemeClr val="tx1"/>
                    </a:gs>
                  </a:gsLst>
                  <a:lin ang="5400000" scaled="1"/>
                </a:gradFill>
                <a:ea typeface="Calibri" panose="020F0502020204030204" pitchFamily="34" charset="0"/>
                <a:cs typeface="Times New Roman" panose="02020603050405020304" pitchFamily="18" charset="0"/>
              </a:rPr>
              <a:t>Tractica</a:t>
            </a:r>
            <a:r>
              <a:rPr lang="en-US" sz="1000">
                <a:gradFill>
                  <a:gsLst>
                    <a:gs pos="50769">
                      <a:schemeClr val="tx1"/>
                    </a:gs>
                    <a:gs pos="64000">
                      <a:schemeClr val="tx1"/>
                    </a:gs>
                  </a:gsLst>
                  <a:lin ang="5400000" scaled="1"/>
                </a:gradFill>
                <a:ea typeface="Calibri" panose="020F0502020204030204" pitchFamily="34" charset="0"/>
                <a:cs typeface="Times New Roman" panose="02020603050405020304" pitchFamily="18" charset="0"/>
              </a:rPr>
              <a:t> 2017 Artificial Intelligence Market Forecasts</a:t>
            </a:r>
            <a:endParaRPr lang="en-US">
              <a:gradFill>
                <a:gsLst>
                  <a:gs pos="50769">
                    <a:schemeClr val="tx1"/>
                  </a:gs>
                  <a:gs pos="64000">
                    <a:schemeClr val="tx1"/>
                  </a:gs>
                </a:gsLst>
                <a:lin ang="5400000" scaled="1"/>
              </a:gradFill>
            </a:endParaRPr>
          </a:p>
        </p:txBody>
      </p:sp>
      <p:grpSp>
        <p:nvGrpSpPr>
          <p:cNvPr id="17" name="Group 16">
            <a:extLst>
              <a:ext uri="{FF2B5EF4-FFF2-40B4-BE49-F238E27FC236}">
                <a16:creationId xmlns:a16="http://schemas.microsoft.com/office/drawing/2014/main" id="{A0BB26B5-FCEF-498E-A2BF-DB71AF6DA8FC}"/>
              </a:ext>
            </a:extLst>
          </p:cNvPr>
          <p:cNvGrpSpPr/>
          <p:nvPr/>
        </p:nvGrpSpPr>
        <p:grpSpPr>
          <a:xfrm>
            <a:off x="4814126" y="6094903"/>
            <a:ext cx="4291147" cy="174135"/>
            <a:chOff x="4763884" y="6094903"/>
            <a:chExt cx="4291147" cy="174135"/>
          </a:xfrm>
        </p:grpSpPr>
        <p:sp>
          <p:nvSpPr>
            <p:cNvPr id="4" name="TextBox 3">
              <a:extLst>
                <a:ext uri="{FF2B5EF4-FFF2-40B4-BE49-F238E27FC236}">
                  <a16:creationId xmlns:a16="http://schemas.microsoft.com/office/drawing/2014/main" id="{BB19FEEC-11CD-494C-ABE2-3953EB32C1A7}"/>
                </a:ext>
              </a:extLst>
            </p:cNvPr>
            <p:cNvSpPr txBox="1"/>
            <p:nvPr/>
          </p:nvSpPr>
          <p:spPr>
            <a:xfrm>
              <a:off x="4763884" y="6094903"/>
              <a:ext cx="223112" cy="174135"/>
            </a:xfrm>
            <a:prstGeom prst="rect">
              <a:avLst/>
            </a:prstGeom>
            <a:noFill/>
          </p:spPr>
          <p:txBody>
            <a:bodyPr wrap="none" lIns="0" tIns="0" rIns="0" bIns="0" rtlCol="0">
              <a:spAutoFit/>
            </a:bodyPr>
            <a:lstStyle/>
            <a:p>
              <a:pPr algn="l"/>
              <a:r>
                <a:rPr lang="en-US" sz="1000" b="1">
                  <a:gradFill>
                    <a:gsLst>
                      <a:gs pos="2917">
                        <a:schemeClr val="tx1"/>
                      </a:gs>
                      <a:gs pos="30000">
                        <a:schemeClr val="tx1"/>
                      </a:gs>
                    </a:gsLst>
                    <a:lin ang="5400000" scaled="0"/>
                  </a:gradFill>
                </a:rPr>
                <a:t>0M</a:t>
              </a:r>
            </a:p>
          </p:txBody>
        </p:sp>
        <p:sp>
          <p:nvSpPr>
            <p:cNvPr id="10" name="TextBox 9">
              <a:extLst>
                <a:ext uri="{FF2B5EF4-FFF2-40B4-BE49-F238E27FC236}">
                  <a16:creationId xmlns:a16="http://schemas.microsoft.com/office/drawing/2014/main" id="{221A6306-E6F6-4CBC-8FF4-0904A92DAF9C}"/>
                </a:ext>
              </a:extLst>
            </p:cNvPr>
            <p:cNvSpPr txBox="1"/>
            <p:nvPr/>
          </p:nvSpPr>
          <p:spPr>
            <a:xfrm>
              <a:off x="5560804" y="6094903"/>
              <a:ext cx="223112" cy="174135"/>
            </a:xfrm>
            <a:prstGeom prst="rect">
              <a:avLst/>
            </a:prstGeom>
            <a:noFill/>
          </p:spPr>
          <p:txBody>
            <a:bodyPr wrap="none" lIns="0" tIns="0" rIns="0" bIns="0" rtlCol="0">
              <a:spAutoFit/>
            </a:bodyPr>
            <a:lstStyle/>
            <a:p>
              <a:pPr algn="l"/>
              <a:r>
                <a:rPr lang="en-US" sz="1000" b="1">
                  <a:gradFill>
                    <a:gsLst>
                      <a:gs pos="2917">
                        <a:schemeClr val="tx1"/>
                      </a:gs>
                      <a:gs pos="30000">
                        <a:schemeClr val="tx1"/>
                      </a:gs>
                    </a:gsLst>
                    <a:lin ang="5400000" scaled="0"/>
                  </a:gradFill>
                </a:rPr>
                <a:t>2M</a:t>
              </a:r>
            </a:p>
          </p:txBody>
        </p:sp>
        <p:sp>
          <p:nvSpPr>
            <p:cNvPr id="11" name="TextBox 10">
              <a:extLst>
                <a:ext uri="{FF2B5EF4-FFF2-40B4-BE49-F238E27FC236}">
                  <a16:creationId xmlns:a16="http://schemas.microsoft.com/office/drawing/2014/main" id="{E3772854-A9A7-4D42-9F53-79F5D3368254}"/>
                </a:ext>
              </a:extLst>
            </p:cNvPr>
            <p:cNvSpPr txBox="1"/>
            <p:nvPr/>
          </p:nvSpPr>
          <p:spPr>
            <a:xfrm>
              <a:off x="6357723" y="6094903"/>
              <a:ext cx="223112" cy="174135"/>
            </a:xfrm>
            <a:prstGeom prst="rect">
              <a:avLst/>
            </a:prstGeom>
            <a:noFill/>
          </p:spPr>
          <p:txBody>
            <a:bodyPr wrap="none" lIns="0" tIns="0" rIns="0" bIns="0" rtlCol="0">
              <a:spAutoFit/>
            </a:bodyPr>
            <a:lstStyle/>
            <a:p>
              <a:pPr algn="l"/>
              <a:r>
                <a:rPr lang="en-US" sz="1000" b="1">
                  <a:gradFill>
                    <a:gsLst>
                      <a:gs pos="2917">
                        <a:schemeClr val="tx1"/>
                      </a:gs>
                      <a:gs pos="30000">
                        <a:schemeClr val="tx1"/>
                      </a:gs>
                    </a:gsLst>
                    <a:lin ang="5400000" scaled="0"/>
                  </a:gradFill>
                </a:rPr>
                <a:t>4M</a:t>
              </a:r>
            </a:p>
          </p:txBody>
        </p:sp>
        <p:sp>
          <p:nvSpPr>
            <p:cNvPr id="12" name="TextBox 11">
              <a:extLst>
                <a:ext uri="{FF2B5EF4-FFF2-40B4-BE49-F238E27FC236}">
                  <a16:creationId xmlns:a16="http://schemas.microsoft.com/office/drawing/2014/main" id="{56D276D5-881C-454A-AE48-53EE4A67D9AF}"/>
                </a:ext>
              </a:extLst>
            </p:cNvPr>
            <p:cNvSpPr txBox="1"/>
            <p:nvPr/>
          </p:nvSpPr>
          <p:spPr>
            <a:xfrm>
              <a:off x="7154643" y="6094903"/>
              <a:ext cx="223112" cy="174135"/>
            </a:xfrm>
            <a:prstGeom prst="rect">
              <a:avLst/>
            </a:prstGeom>
            <a:noFill/>
          </p:spPr>
          <p:txBody>
            <a:bodyPr wrap="none" lIns="0" tIns="0" rIns="0" bIns="0" rtlCol="0">
              <a:spAutoFit/>
            </a:bodyPr>
            <a:lstStyle/>
            <a:p>
              <a:pPr algn="l"/>
              <a:r>
                <a:rPr lang="en-US" sz="1000" b="1">
                  <a:gradFill>
                    <a:gsLst>
                      <a:gs pos="2917">
                        <a:schemeClr val="tx1"/>
                      </a:gs>
                      <a:gs pos="30000">
                        <a:schemeClr val="tx1"/>
                      </a:gs>
                    </a:gsLst>
                    <a:lin ang="5400000" scaled="0"/>
                  </a:gradFill>
                </a:rPr>
                <a:t>6M</a:t>
              </a:r>
            </a:p>
          </p:txBody>
        </p:sp>
        <p:sp>
          <p:nvSpPr>
            <p:cNvPr id="13" name="TextBox 12">
              <a:extLst>
                <a:ext uri="{FF2B5EF4-FFF2-40B4-BE49-F238E27FC236}">
                  <a16:creationId xmlns:a16="http://schemas.microsoft.com/office/drawing/2014/main" id="{3D4780B7-17AF-40F7-AE95-012ACBB19A42}"/>
                </a:ext>
              </a:extLst>
            </p:cNvPr>
            <p:cNvSpPr txBox="1"/>
            <p:nvPr/>
          </p:nvSpPr>
          <p:spPr>
            <a:xfrm>
              <a:off x="7951562" y="6094903"/>
              <a:ext cx="223112" cy="174135"/>
            </a:xfrm>
            <a:prstGeom prst="rect">
              <a:avLst/>
            </a:prstGeom>
            <a:noFill/>
          </p:spPr>
          <p:txBody>
            <a:bodyPr wrap="none" lIns="0" tIns="0" rIns="0" bIns="0" rtlCol="0">
              <a:spAutoFit/>
            </a:bodyPr>
            <a:lstStyle/>
            <a:p>
              <a:pPr algn="l"/>
              <a:r>
                <a:rPr lang="en-US" sz="1000" b="1">
                  <a:gradFill>
                    <a:gsLst>
                      <a:gs pos="2917">
                        <a:schemeClr val="tx1"/>
                      </a:gs>
                      <a:gs pos="30000">
                        <a:schemeClr val="tx1"/>
                      </a:gs>
                    </a:gsLst>
                    <a:lin ang="5400000" scaled="0"/>
                  </a:gradFill>
                </a:rPr>
                <a:t>8M</a:t>
              </a:r>
            </a:p>
          </p:txBody>
        </p:sp>
        <p:sp>
          <p:nvSpPr>
            <p:cNvPr id="14" name="TextBox 13">
              <a:extLst>
                <a:ext uri="{FF2B5EF4-FFF2-40B4-BE49-F238E27FC236}">
                  <a16:creationId xmlns:a16="http://schemas.microsoft.com/office/drawing/2014/main" id="{69F6C70D-98B8-4B2B-8BA5-9D482933F888}"/>
                </a:ext>
              </a:extLst>
            </p:cNvPr>
            <p:cNvSpPr txBox="1"/>
            <p:nvPr/>
          </p:nvSpPr>
          <p:spPr>
            <a:xfrm>
              <a:off x="8748480" y="6094903"/>
              <a:ext cx="306551" cy="174135"/>
            </a:xfrm>
            <a:prstGeom prst="rect">
              <a:avLst/>
            </a:prstGeom>
            <a:noFill/>
          </p:spPr>
          <p:txBody>
            <a:bodyPr wrap="none" lIns="0" tIns="0" rIns="0" bIns="0" rtlCol="0">
              <a:spAutoFit/>
            </a:bodyPr>
            <a:lstStyle/>
            <a:p>
              <a:pPr algn="l"/>
              <a:r>
                <a:rPr lang="en-US" sz="1000" b="1">
                  <a:gradFill>
                    <a:gsLst>
                      <a:gs pos="2917">
                        <a:schemeClr val="tx1"/>
                      </a:gs>
                      <a:gs pos="30000">
                        <a:schemeClr val="tx1"/>
                      </a:gs>
                    </a:gsLst>
                    <a:lin ang="5400000" scaled="0"/>
                  </a:gradFill>
                </a:rPr>
                <a:t>10M</a:t>
              </a:r>
            </a:p>
          </p:txBody>
        </p:sp>
      </p:grpSp>
      <p:pic>
        <p:nvPicPr>
          <p:cNvPr id="16" name="Picture 15">
            <a:extLst>
              <a:ext uri="{FF2B5EF4-FFF2-40B4-BE49-F238E27FC236}">
                <a16:creationId xmlns:a16="http://schemas.microsoft.com/office/drawing/2014/main" id="{AEBDCBC9-9BAE-4E2B-A901-921C93474921}"/>
              </a:ext>
            </a:extLst>
          </p:cNvPr>
          <p:cNvPicPr/>
          <p:nvPr/>
        </p:nvPicPr>
        <p:blipFill rotWithShape="1">
          <a:blip r:embed="rId3"/>
          <a:srcRect t="1508" r="49406" b="16309"/>
          <a:stretch/>
        </p:blipFill>
        <p:spPr>
          <a:xfrm>
            <a:off x="515393" y="1561485"/>
            <a:ext cx="4268590" cy="4521320"/>
          </a:xfrm>
          <a:prstGeom prst="rect">
            <a:avLst/>
          </a:prstGeom>
          <a:ln w="15875">
            <a:noFill/>
          </a:ln>
        </p:spPr>
      </p:pic>
      <p:sp>
        <p:nvSpPr>
          <p:cNvPr id="19" name="Rectangle 18">
            <a:extLst>
              <a:ext uri="{FF2B5EF4-FFF2-40B4-BE49-F238E27FC236}">
                <a16:creationId xmlns:a16="http://schemas.microsoft.com/office/drawing/2014/main" id="{9C111825-23BE-430F-AF52-FF1E4A0C6489}"/>
              </a:ext>
            </a:extLst>
          </p:cNvPr>
          <p:cNvSpPr/>
          <p:nvPr/>
        </p:nvSpPr>
        <p:spPr bwMode="auto">
          <a:xfrm>
            <a:off x="4941570" y="1541673"/>
            <a:ext cx="3635502" cy="196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3CCB863-7EAB-479A-9E3B-A240E212AA2A}"/>
              </a:ext>
            </a:extLst>
          </p:cNvPr>
          <p:cNvSpPr/>
          <p:nvPr/>
        </p:nvSpPr>
        <p:spPr bwMode="auto">
          <a:xfrm>
            <a:off x="4935474" y="5662766"/>
            <a:ext cx="2068830"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0E09C79-21E4-415B-9BC1-2303E4AD4910}"/>
              </a:ext>
            </a:extLst>
          </p:cNvPr>
          <p:cNvSpPr/>
          <p:nvPr/>
        </p:nvSpPr>
        <p:spPr bwMode="auto">
          <a:xfrm>
            <a:off x="4935474" y="5196065"/>
            <a:ext cx="2160270"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F4E0D45-619A-435F-81ED-103A6ECB98BE}"/>
              </a:ext>
            </a:extLst>
          </p:cNvPr>
          <p:cNvSpPr/>
          <p:nvPr/>
        </p:nvSpPr>
        <p:spPr bwMode="auto">
          <a:xfrm>
            <a:off x="4935474" y="4739520"/>
            <a:ext cx="2190750"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456C9B3-DA9F-467F-8CFF-32CBBBBCBA45}"/>
              </a:ext>
            </a:extLst>
          </p:cNvPr>
          <p:cNvSpPr/>
          <p:nvPr/>
        </p:nvSpPr>
        <p:spPr bwMode="auto">
          <a:xfrm>
            <a:off x="4935474" y="4282975"/>
            <a:ext cx="2196846"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9591070-989F-4BAA-982B-9C6AF2613117}"/>
              </a:ext>
            </a:extLst>
          </p:cNvPr>
          <p:cNvSpPr/>
          <p:nvPr/>
        </p:nvSpPr>
        <p:spPr bwMode="auto">
          <a:xfrm>
            <a:off x="4935474" y="3826430"/>
            <a:ext cx="2318766"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0E4D3FBE-9971-4D83-B939-724C81CC9737}"/>
              </a:ext>
            </a:extLst>
          </p:cNvPr>
          <p:cNvSpPr/>
          <p:nvPr/>
        </p:nvSpPr>
        <p:spPr bwMode="auto">
          <a:xfrm>
            <a:off x="4935474" y="3369885"/>
            <a:ext cx="2404110"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7FAF9743-8F51-4A40-9146-5F1E2B76D5CE}"/>
              </a:ext>
            </a:extLst>
          </p:cNvPr>
          <p:cNvSpPr/>
          <p:nvPr/>
        </p:nvSpPr>
        <p:spPr bwMode="auto">
          <a:xfrm>
            <a:off x="4935474" y="2913340"/>
            <a:ext cx="2586990"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2712A5D-B5FE-48BD-ADB4-90B1B0BD47B1}"/>
              </a:ext>
            </a:extLst>
          </p:cNvPr>
          <p:cNvSpPr/>
          <p:nvPr/>
        </p:nvSpPr>
        <p:spPr bwMode="auto">
          <a:xfrm>
            <a:off x="4935474" y="2456795"/>
            <a:ext cx="2922270"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BD3859F-B8C8-462B-A688-86ACD67C1E78}"/>
              </a:ext>
            </a:extLst>
          </p:cNvPr>
          <p:cNvSpPr/>
          <p:nvPr/>
        </p:nvSpPr>
        <p:spPr bwMode="auto">
          <a:xfrm>
            <a:off x="4935474" y="2000250"/>
            <a:ext cx="3092958" cy="1969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96067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1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50"/>
                                        <p:tgtEl>
                                          <p:spTgt spid="16"/>
                                        </p:tgtEl>
                                      </p:cBhvr>
                                    </p:animEffect>
                                  </p:childTnLst>
                                </p:cTn>
                              </p:par>
                              <p:par>
                                <p:cTn id="14" presetID="42" presetClass="path" presetSubtype="0" decel="100000" fill="hold" nodeType="withEffect">
                                  <p:stCondLst>
                                    <p:cond delay="100"/>
                                  </p:stCondLst>
                                  <p:childTnLst>
                                    <p:animMotion origin="layout" path="M -4.16667E-7 -2.59259E-6 L -0.05911 0.00116 " pathEditMode="relative" rAng="0" ptsTypes="AA">
                                      <p:cBhvr>
                                        <p:cTn id="15" dur="500" spd="-100000" fill="hold"/>
                                        <p:tgtEl>
                                          <p:spTgt spid="16"/>
                                        </p:tgtEl>
                                        <p:attrNameLst>
                                          <p:attrName>ppt_x</p:attrName>
                                          <p:attrName>ppt_y</p:attrName>
                                        </p:attrNameLst>
                                      </p:cBhvr>
                                      <p:rCtr x="-2956" y="46"/>
                                    </p:animMotion>
                                  </p:childTnLst>
                                </p:cTn>
                              </p:par>
                              <p:par>
                                <p:cTn id="16" presetID="22" presetClass="entr" presetSubtype="8" fill="hold" grpId="0"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750"/>
                                        <p:tgtEl>
                                          <p:spTgt spid="19"/>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750"/>
                                        <p:tgtEl>
                                          <p:spTgt spid="20"/>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750"/>
                                        <p:tgtEl>
                                          <p:spTgt spid="21"/>
                                        </p:tgtEl>
                                      </p:cBhvr>
                                    </p:animEffect>
                                  </p:childTnLst>
                                </p:cTn>
                              </p:par>
                              <p:par>
                                <p:cTn id="25" presetID="22" presetClass="entr" presetSubtype="8"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750"/>
                                        <p:tgtEl>
                                          <p:spTgt spid="22"/>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750"/>
                                        <p:tgtEl>
                                          <p:spTgt spid="23"/>
                                        </p:tgtEl>
                                      </p:cBhvr>
                                    </p:animEffect>
                                  </p:childTnLst>
                                </p:cTn>
                              </p:par>
                              <p:par>
                                <p:cTn id="31" presetID="22" presetClass="entr" presetSubtype="8"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750"/>
                                        <p:tgtEl>
                                          <p:spTgt spid="24"/>
                                        </p:tgtEl>
                                      </p:cBhvr>
                                    </p:animEffect>
                                  </p:childTnLst>
                                </p:cTn>
                              </p:par>
                              <p:par>
                                <p:cTn id="34" presetID="22" presetClass="entr" presetSubtype="8" fill="hold" grpId="0" nodeType="withEffect">
                                  <p:stCondLst>
                                    <p:cond delay="20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par>
                                <p:cTn id="37" presetID="22" presetClass="entr" presetSubtype="8" fill="hold" grpId="0" nodeType="withEffect">
                                  <p:stCondLst>
                                    <p:cond delay="20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750"/>
                                        <p:tgtEl>
                                          <p:spTgt spid="26"/>
                                        </p:tgtEl>
                                      </p:cBhvr>
                                    </p:animEffect>
                                  </p:childTnLst>
                                </p:cTn>
                              </p:par>
                              <p:par>
                                <p:cTn id="40" presetID="22" presetClass="entr" presetSubtype="8" fill="hold" grpId="0" nodeType="withEffect">
                                  <p:stCondLst>
                                    <p:cond delay="20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750"/>
                                        <p:tgtEl>
                                          <p:spTgt spid="27"/>
                                        </p:tgtEl>
                                      </p:cBhvr>
                                    </p:animEffect>
                                  </p:childTnLst>
                                </p:cTn>
                              </p:par>
                              <p:par>
                                <p:cTn id="43" presetID="22" presetClass="entr" presetSubtype="8" fill="hold" grpId="0" nodeType="withEffect">
                                  <p:stCondLst>
                                    <p:cond delay="20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endParaRPr>
          </a:p>
        </p:txBody>
      </p:sp>
    </p:spTree>
    <p:custDataLst>
      <p:tags r:id="rId1"/>
    </p:custDataLst>
    <p:extLst>
      <p:ext uri="{BB962C8B-B14F-4D97-AF65-F5344CB8AC3E}">
        <p14:creationId xmlns:p14="http://schemas.microsoft.com/office/powerpoint/2010/main" val="19479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076b1bcd3507534288b7ed45fc32303c&quot;,&quot;LanguageCode&quot;:&quot;es-ES&quot;,&quot;SlideGuids&quot;:[&quot;c04cff9b-757f-44b1-a47a-0a67b7dbce8f&quot;,&quot;c5923ccc-4b74-4461-8cf6-cf4c799b699f&quot;,&quot;1100316d-4357-4519-bd3e-b5ce5bd12ae9&quot;,&quot;8d539989-b2f5-44fa-b6b8-955b52ce2512&quot;,&quot;03d8884e-f420-4cac-93e7-9c6e3da262dd&quot;,&quot;3d1aa05e-1152-42fd-a7e3-e41a03952934&quot;,&quot;ac54ca86-21c0-411f-a96f-187b5aa92c1a&quot;,&quot;f88e3fe4-19d1-4511-b4d9-ef2125ee4313&quot;,&quot;85fb7819-46f5-4e70-932c-500f36b7917c&quot;,&quot;1437701f-1b20-4f82-91cf-cd0174425069&quot;,&quot;03238999-4659-4ba2-8ded-67cc5e24ee6b&quot;,&quot;d8e8e079-6556-46c0-b524-8d33f865432e&quot;,&quot;493310f8-69e2-4b1c-b705-1f1044acdc38&quot;,&quot;cc35d139-804e-4714-b1ff-ee8477e0a8d1&quot;,&quot;98c76c42-a513-49ac-961f-170105bf3929&quot;,&quot;c256d152-eb68-4bd1-9d26-002287925a66&quot;,&quot;655ba5c9-dd1d-4d03-9f8a-8dbec127fcaa&quot;,&quot;7ada23f8-f4c9-42be-976e-db3150c7b2e6&quot;,&quot;470bb7c0-ac66-4481-a623-cee43bec497f&quot;,&quot;b225ebef-9783-4311-a5de-1f83cfbad793&quot;,&quot;75033461-0b65-480b-b294-c822c0bd9b6a&quot;,&quot;82842e12-ff58-4c5a-b7e0-82305fe4b074&quot;,&quot;2a487fba-da0c-4542-9046-687221dcc38c&quot;,&quot;4eb1e8aa-e80a-4bf2-8c1d-f4164882d357&quot;,&quot;10434776-58c5-4586-9a61-2a029bf5f115&quot;,&quot;15f78eae-4224-4476-ab97-1ff96e578134&quot;,&quot;79b30f6f-7340-4cd0-bb16-61c79b9b7fa7&quot;,&quot;35fd7e3d-e55e-47c9-8d45-41c1e7224ce3&quot;,&quot;deb30dfb-85a9-463d-920f-c4d608905c9c&quot;],&quot;TimeStamp&quot;:&quot;2019-01-29T09:32:18.7104754-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fb7819-46f5-4e70-932c-500f36b7917c&quot;,&quot;TimeStamp&quot;:&quot;2019-01-29T09:32:18.6894427-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437701f-1b20-4f82-91cf-cd0174425069&quot;,&quot;TimeStamp&quot;:&quot;2019-01-29T09:32:18.6904756-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3238999-4659-4ba2-8ded-67cc5e24ee6b&quot;,&quot;TimeStamp&quot;:&quot;2019-01-29T09:32:18.691473-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e8e079-6556-46c0-b524-8d33f865432e&quot;,&quot;TimeStamp&quot;:&quot;2019-01-29T09:32:18.691473-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3310f8-69e2-4b1c-b705-1f1044acdc38&quot;,&quot;TimeStamp&quot;:&quot;2019-01-29T09:32:18.6924577-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35d139-804e-4714-b1ff-ee8477e0a8d1&quot;,&quot;TimeStamp&quot;:&quot;2019-01-29T09:32:18.6934375-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8c76c42-a513-49ac-961f-170105bf3929&quot;,&quot;TimeStamp&quot;:&quot;2019-01-29T09:32:18.6944343-05: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56d152-eb68-4bd1-9d26-002287925a66&quot;,&quot;TimeStamp&quot;:&quot;2019-01-29T09:32:18.6964349-05: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5ba5c9-dd1d-4d03-9f8a-8dbec127fcaa&quot;,&quot;TimeStamp&quot;:&quot;2019-01-29T09:32:18.6974468-05: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ada23f8-f4c9-42be-976e-db3150c7b2e6&quot;,&quot;TimeStamp&quot;:&quot;2019-01-29T09:32:18.6974468-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04cff9b-757f-44b1-a47a-0a67b7dbce8f&quot;,&quot;TimeStamp&quot;:&quot;2019-01-29T09:32:18.6723939-05: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0bb7c0-ac66-4481-a623-cee43bec497f&quot;,&quot;TimeStamp&quot;:&quot;2019-01-29T09:32:18.6994365-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5ebef-9783-4311-a5de-1f83cfbad793&quot;,&quot;TimeStamp&quot;:&quot;2019-01-29T09:32:18.7004865-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033461-0b65-480b-b294-c822c0bd9b6a&quot;,&quot;TimeStamp&quot;:&quot;2019-01-29T09:32:18.7014721-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842e12-ff58-4c5a-b7e0-82305fe4b074&quot;,&quot;TimeStamp&quot;:&quot;2019-01-29T09:32:18.7024419-05: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b30f6f-7340-4cd0-bb16-61c79b9b7fa7&quot;,&quot;TimeStamp&quot;:&quot;2019-01-29T09:32:18.7074379-05: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fd7e3d-e55e-47c9-8d45-41c1e7224ce3&quot;,&quot;TimeStamp&quot;:&quot;2019-01-29T09:32:18.7084706-05: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b30dfb-85a9-463d-920f-c4d608905c9c&quot;,&quot;TimeStamp&quot;:&quot;2019-01-29T09:32:18.7094798-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923ccc-4b74-4461-8cf6-cf4c799b699f&quot;,&quot;TimeStamp&quot;:&quot;2019-01-29T09:32:18.682441-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00316d-4357-4519-bd3e-b5ce5bd12ae9&quot;,&quot;TimeStamp&quot;:&quot;2019-01-29T09:32:18.6834806-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539989-b2f5-44fa-b6b8-955b52ce2512&quot;,&quot;TimeStamp&quot;:&quot;2019-01-29T09:32:18.6844416-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03d8884e-f420-4cac-93e7-9c6e3da262dd&quot;,&quot;TimeStamp&quot;:&quot;2019-01-29T09:32:18.6854426-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d1aa05e-1152-42fd-a7e3-e41a03952934&quot;,&quot;TimeStamp&quot;:&quot;2019-01-29T09:32:18.6864364-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c54ca86-21c0-411f-a96f-187b5aa92c1a&quot;,&quot;TimeStamp&quot;:&quot;2019-01-29T09:32:18.687441-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f88e3fe4-19d1-4511-b4d9-ef2125ee4313&quot;,&quot;TimeStamp&quot;:&quot;2019-01-29T09:32:18.6884395-05:00&quot;}"/>
</p:tagLst>
</file>

<file path=ppt/theme/theme1.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2.xml><?xml version="1.0" encoding="utf-8"?>
<a:theme xmlns:a="http://schemas.openxmlformats.org/drawingml/2006/main" name="3-50155_May_Leadership_Summit_Template_Light">
  <a:themeElements>
    <a:clrScheme name="MLS">
      <a:dk1>
        <a:srgbClr val="353535"/>
      </a:dk1>
      <a:lt1>
        <a:srgbClr val="FFFFFF"/>
      </a:lt1>
      <a:dk2>
        <a:srgbClr val="002050"/>
      </a:dk2>
      <a:lt2>
        <a:srgbClr val="E6E6E6"/>
      </a:lt2>
      <a:accent1>
        <a:srgbClr val="002050"/>
      </a:accent1>
      <a:accent2>
        <a:srgbClr val="0078D7"/>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y_Leadership_Summit_2018_Template_16x9.potx" id="{63E0B89B-9830-441C-A66C-C39CAA1EC306}" vid="{1389DDCD-08FC-41E4-B4DA-4B7A2DB4CE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A072E675CCDF46A4B626C295F8DA21" ma:contentTypeVersion="8" ma:contentTypeDescription="Create a new document." ma:contentTypeScope="" ma:versionID="34c244957ab2272bb97404c7b68b0ff2">
  <xsd:schema xmlns:xsd="http://www.w3.org/2001/XMLSchema" xmlns:xs="http://www.w3.org/2001/XMLSchema" xmlns:p="http://schemas.microsoft.com/office/2006/metadata/properties" xmlns:ns2="d0234e38-c6a2-418d-9d00-f94be3bbb575" targetNamespace="http://schemas.microsoft.com/office/2006/metadata/properties" ma:root="true" ma:fieldsID="b1e661d2d0a08f9538621d3118c7ffdc" ns2:_="">
    <xsd:import namespace="d0234e38-c6a2-418d-9d00-f94be3bbb57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234e38-c6a2-418d-9d00-f94be3bbb5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 ds:uri="http://purl.org/dc/terms/"/>
    <ds:schemaRef ds:uri="http://schemas.microsoft.com/office/infopath/2007/PartnerControls"/>
    <ds:schemaRef ds:uri="d0234e38-c6a2-418d-9d00-f94be3bbb575"/>
  </ds:schemaRefs>
</ds:datastoreItem>
</file>

<file path=customXml/itemProps2.xml><?xml version="1.0" encoding="utf-8"?>
<ds:datastoreItem xmlns:ds="http://schemas.openxmlformats.org/officeDocument/2006/customXml" ds:itemID="{D30E12C1-6171-4A5B-86A2-49408942C2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234e38-c6a2-418d-9d00-f94be3bbb5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 Inner Circle - Day 1_v03-QC</Template>
  <TotalTime>3911</TotalTime>
  <Words>2448</Words>
  <Application>Microsoft Office PowerPoint</Application>
  <PresentationFormat>Widescreen</PresentationFormat>
  <Paragraphs>422</Paragraphs>
  <Slides>25</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5-50183_Microsoft_Inspire_Template</vt:lpstr>
      <vt:lpstr>3-50155_May_Leadership_Summit_Template_Light</vt:lpstr>
      <vt:lpstr>AI Pitch Kit</vt:lpstr>
      <vt:lpstr>Ethics in AI</vt:lpstr>
      <vt:lpstr>PowerPoint Presentation</vt:lpstr>
      <vt:lpstr>Design AI responsibly </vt:lpstr>
      <vt:lpstr>PowerPoint Presentation</vt:lpstr>
      <vt:lpstr>What is AI? </vt:lpstr>
      <vt:lpstr>What Microsoft means by AI</vt:lpstr>
      <vt:lpstr>What specific use cases should you start with?</vt:lpstr>
      <vt:lpstr>PowerPoint Presentation</vt:lpstr>
      <vt:lpstr>PowerPoint Presentation</vt:lpstr>
      <vt:lpstr>Cognitive Services</vt:lpstr>
      <vt:lpstr>PowerPoint Presentation</vt:lpstr>
      <vt:lpstr>Microsoft Cognitive Services</vt:lpstr>
      <vt:lpstr>What is knowledge mining?</vt:lpstr>
      <vt:lpstr>Knowledge mining with Azure Search</vt:lpstr>
      <vt:lpstr>Machine learning on Azure</vt:lpstr>
      <vt:lpstr>Evolving an AI practice</vt:lpstr>
      <vt:lpstr>PowerPoint Presentation</vt:lpstr>
      <vt:lpstr>Lost package finding systems based  on cognitive services</vt:lpstr>
      <vt:lpstr>Analytics for calls of Contact Centers company with 90K+ Customer Agents</vt:lpstr>
      <vt:lpstr>Banking loan origination</vt:lpstr>
      <vt:lpstr>Cross-selling/upselling</vt:lpstr>
      <vt:lpstr>Operationalize your practice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Brandon Conboy</dc:creator>
  <cp:lastModifiedBy>Karen Torres</cp:lastModifiedBy>
  <cp:revision>3</cp:revision>
  <dcterms:created xsi:type="dcterms:W3CDTF">2018-04-16T23:43:22Z</dcterms:created>
  <dcterms:modified xsi:type="dcterms:W3CDTF">2019-02-07T20:51:41Z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0x010100CEA072E675CCDF46A4B626C295F8DA21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78;#Walter E. Washington Convention Center|3c10abe7-e5ee-4df2-9646-b0b55666c8d5</vt:lpwstr>
  </property>
  <property fmtid="{D5CDD505-2E9C-101B-9397-08002B2CF9AE}" pid="7" name="Track">
    <vt:lpwstr/>
  </property>
  <property fmtid="{D5CDD505-2E9C-101B-9397-08002B2CF9AE}" pid="8" name="Event Location">
    <vt:lpwstr>77;#Washington DC|e1d26478-e356-4db7-b8b4-0152918ac747</vt:lpwstr>
  </property>
  <property fmtid="{D5CDD505-2E9C-101B-9397-08002B2CF9AE}" pid="9" name="Campaign">
    <vt:lpwstr/>
  </property>
  <property fmtid="{D5CDD505-2E9C-101B-9397-08002B2CF9AE}" pid="10" name="IsMyDocuments">
    <vt:bool>true</vt:bool>
  </property>
  <property fmtid="{D5CDD505-2E9C-101B-9397-08002B2CF9AE}" pid="11" name="TaxKeyword">
    <vt:lpwstr>60;#Microsoft Inspire|75438f67-92a6-454c-8fbe-add1f07a8390</vt:lpwstr>
  </property>
  <property fmtid="{D5CDD505-2E9C-101B-9397-08002B2CF9AE}" pid="12" name="Audience1">
    <vt:lpwstr/>
  </property>
  <property fmtid="{D5CDD505-2E9C-101B-9397-08002B2CF9AE}" pid="13" name="Event Name">
    <vt:lpwstr>76;#Microsoft Inspire|75438f67-92a6-454c-8fbe-add1f07a8390</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melimoh@microsoft.com</vt:lpwstr>
  </property>
  <property fmtid="{D5CDD505-2E9C-101B-9397-08002B2CF9AE}" pid="18" name="MSIP_Label_f42aa342-8706-4288-bd11-ebb85995028c_SetDate">
    <vt:lpwstr>2017-10-27T11:03:42.5804054-07:00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AuthorIds_UIVersion_1024">
    <vt:lpwstr>38</vt:lpwstr>
  </property>
</Properties>
</file>